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82"/>
  </p:notesMasterIdLst>
  <p:sldIdLst>
    <p:sldId id="1181" r:id="rId3"/>
    <p:sldId id="572" r:id="rId4"/>
    <p:sldId id="1413" r:id="rId5"/>
    <p:sldId id="435" r:id="rId6"/>
    <p:sldId id="1411" r:id="rId7"/>
    <p:sldId id="1414" r:id="rId8"/>
    <p:sldId id="1424" r:id="rId9"/>
    <p:sldId id="1422" r:id="rId10"/>
    <p:sldId id="1426" r:id="rId11"/>
    <p:sldId id="1421" r:id="rId12"/>
    <p:sldId id="1427" r:id="rId13"/>
    <p:sldId id="1425" r:id="rId14"/>
    <p:sldId id="1428" r:id="rId15"/>
    <p:sldId id="573" r:id="rId16"/>
    <p:sldId id="1420" r:id="rId17"/>
    <p:sldId id="257" r:id="rId18"/>
    <p:sldId id="1253" r:id="rId19"/>
    <p:sldId id="258" r:id="rId20"/>
    <p:sldId id="1327" r:id="rId21"/>
    <p:sldId id="1392" r:id="rId22"/>
    <p:sldId id="1250" r:id="rId23"/>
    <p:sldId id="1331" r:id="rId24"/>
    <p:sldId id="1328" r:id="rId25"/>
    <p:sldId id="1349" r:id="rId26"/>
    <p:sldId id="1348" r:id="rId27"/>
    <p:sldId id="1389" r:id="rId28"/>
    <p:sldId id="1329" r:id="rId29"/>
    <p:sldId id="1330" r:id="rId30"/>
    <p:sldId id="1251" r:id="rId31"/>
    <p:sldId id="1394" r:id="rId32"/>
    <p:sldId id="1390" r:id="rId33"/>
    <p:sldId id="1391" r:id="rId34"/>
    <p:sldId id="1333" r:id="rId35"/>
    <p:sldId id="1334" r:id="rId36"/>
    <p:sldId id="1335" r:id="rId37"/>
    <p:sldId id="1336" r:id="rId38"/>
    <p:sldId id="1350" r:id="rId39"/>
    <p:sldId id="1338" r:id="rId40"/>
    <p:sldId id="1339" r:id="rId41"/>
    <p:sldId id="1340" r:id="rId42"/>
    <p:sldId id="1341" r:id="rId43"/>
    <p:sldId id="1342" r:id="rId44"/>
    <p:sldId id="1343" r:id="rId45"/>
    <p:sldId id="1344" r:id="rId46"/>
    <p:sldId id="1432" r:id="rId47"/>
    <p:sldId id="1362" r:id="rId48"/>
    <p:sldId id="1363" r:id="rId49"/>
    <p:sldId id="1364" r:id="rId50"/>
    <p:sldId id="1365" r:id="rId51"/>
    <p:sldId id="1366" r:id="rId52"/>
    <p:sldId id="1367" r:id="rId53"/>
    <p:sldId id="1369" r:id="rId54"/>
    <p:sldId id="1368" r:id="rId55"/>
    <p:sldId id="1370" r:id="rId56"/>
    <p:sldId id="1371" r:id="rId57"/>
    <p:sldId id="1372" r:id="rId58"/>
    <p:sldId id="1373" r:id="rId59"/>
    <p:sldId id="1374" r:id="rId60"/>
    <p:sldId id="1375" r:id="rId61"/>
    <p:sldId id="1376" r:id="rId62"/>
    <p:sldId id="1377" r:id="rId63"/>
    <p:sldId id="1352" r:id="rId64"/>
    <p:sldId id="1353" r:id="rId65"/>
    <p:sldId id="1354" r:id="rId66"/>
    <p:sldId id="1355" r:id="rId67"/>
    <p:sldId id="1356" r:id="rId68"/>
    <p:sldId id="1378" r:id="rId69"/>
    <p:sldId id="1357" r:id="rId70"/>
    <p:sldId id="1358" r:id="rId71"/>
    <p:sldId id="1379" r:id="rId72"/>
    <p:sldId id="1359" r:id="rId73"/>
    <p:sldId id="1360" r:id="rId74"/>
    <p:sldId id="1361" r:id="rId75"/>
    <p:sldId id="1345" r:id="rId76"/>
    <p:sldId id="1351" r:id="rId77"/>
    <p:sldId id="1380" r:id="rId78"/>
    <p:sldId id="1381" r:id="rId79"/>
    <p:sldId id="1429" r:id="rId80"/>
    <p:sldId id="138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330"/>
    <a:srgbClr val="000000"/>
    <a:srgbClr val="2E75B6"/>
    <a:srgbClr val="2994B2"/>
    <a:srgbClr val="051C52"/>
    <a:srgbClr val="AAA483"/>
    <a:srgbClr val="009999"/>
    <a:srgbClr val="B21B8B"/>
    <a:srgbClr val="B21E92"/>
    <a:srgbClr val="EF9B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807" autoAdjust="0"/>
  </p:normalViewPr>
  <p:slideViewPr>
    <p:cSldViewPr snapToGrid="0">
      <p:cViewPr varScale="1">
        <p:scale>
          <a:sx n="63" d="100"/>
          <a:sy n="63" d="100"/>
        </p:scale>
        <p:origin x="14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A84AA-0D79-4734-BE58-9406CF9622FC}"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D0C87-711F-4DFC-B323-5775C3DBE807}" type="slidenum">
              <a:rPr lang="en-US" smtClean="0"/>
              <a:t>‹#›</a:t>
            </a:fld>
            <a:endParaRPr lang="en-US"/>
          </a:p>
        </p:txBody>
      </p:sp>
    </p:spTree>
    <p:extLst>
      <p:ext uri="{BB962C8B-B14F-4D97-AF65-F5344CB8AC3E}">
        <p14:creationId xmlns:p14="http://schemas.microsoft.com/office/powerpoint/2010/main" val="13927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06106-AF7C-4B7C-862B-5ECC72CB72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229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11</a:t>
            </a:fld>
            <a:endParaRPr lang="en-US"/>
          </a:p>
        </p:txBody>
      </p:sp>
    </p:spTree>
    <p:extLst>
      <p:ext uri="{BB962C8B-B14F-4D97-AF65-F5344CB8AC3E}">
        <p14:creationId xmlns:p14="http://schemas.microsoft.com/office/powerpoint/2010/main" val="3822170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Scientific challenge range from a lots of things. So the data its </a:t>
            </a:r>
            <a:r>
              <a:rPr lang="en-US" b="0" i="0" dirty="0" err="1">
                <a:solidFill>
                  <a:srgbClr val="BDC1C6"/>
                </a:solidFill>
                <a:effectLst/>
                <a:latin typeface="arial" panose="020B0604020202020204" pitchFamily="34" charset="0"/>
              </a:rPr>
              <a:t>spatio</a:t>
            </a:r>
            <a:r>
              <a:rPr lang="en-US" b="0" i="0" dirty="0">
                <a:solidFill>
                  <a:srgbClr val="BDC1C6"/>
                </a:solidFill>
                <a:effectLst/>
                <a:latin typeface="arial" panose="020B0604020202020204" pitchFamily="34" charset="0"/>
              </a:rPr>
              <a:t>-Temporal in nature. I should have shown you data where we have data but it’s across the us, we have also in </a:t>
            </a:r>
            <a:r>
              <a:rPr lang="en-US" b="0" i="0" dirty="0" err="1">
                <a:solidFill>
                  <a:srgbClr val="BDC1C6"/>
                </a:solidFill>
                <a:effectLst/>
                <a:latin typeface="arial" panose="020B0604020202020204" pitchFamily="34" charset="0"/>
              </a:rPr>
              <a:t>brazil</a:t>
            </a:r>
            <a:r>
              <a:rPr lang="en-US" b="0" i="0" dirty="0">
                <a:solidFill>
                  <a:srgbClr val="BDC1C6"/>
                </a:solidFill>
                <a:effectLst/>
                <a:latin typeface="arial" panose="020B0604020202020204" pitchFamily="34" charset="0"/>
              </a:rPr>
              <a:t>, we’ve got Canada, we’ve got even in Europe and some of our data , so It very diverse,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It’s horribly heterogeneous. So temporally sometimes we have every minute, every hours and sometime we have every day and every week, and once a month. So it’s really not beautiful.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Spatially it’s same there is county level data , there’s country level data, but there is also like I said the sensors are producing data.</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There are lots of missing data, Observational study . So you know that you cannot make lots of assumptions that you’re controlling like an experiments and that come with it own biases and problems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Learning features is hard, there’s lots of multi-task learning that we need to do. There are lots of latent features that we need to uncover. For example, think of the simplest problem we want a model yield, end of a season, everyone says that the weather will affect, it okay, how would you, or what’re the features that you should put into the model yield, I challenge anyone in the room to try. It’s a challenging problem knowing which features should go in. Some models are now tackling it by trying to do it automatically obvious, but I will tell you that growers won't like the idea. You have to be able to explain why precipitations in the second week after planting is an important variable.  So, these are the kind of challenges we have </a:t>
            </a:r>
          </a:p>
          <a:p>
            <a:endParaRPr lang="en-US" b="0" i="0" dirty="0">
              <a:solidFill>
                <a:srgbClr val="BDC1C6"/>
              </a:solidFill>
              <a:effectLst/>
              <a:latin typeface="arial" panose="020B0604020202020204" pitchFamily="34" charset="0"/>
            </a:endParaRPr>
          </a:p>
          <a:p>
            <a:endParaRPr lang="en-US" b="0" i="0" dirty="0">
              <a:solidFill>
                <a:srgbClr val="BDC1C6"/>
              </a:solidFill>
              <a:effectLst/>
              <a:latin typeface="arial" panose="020B0604020202020204" pitchFamily="34" charset="0"/>
            </a:endParaRP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Spatial-temporal modelling relates to problems where we want to </a:t>
            </a:r>
            <a:r>
              <a:rPr lang="en-US" b="0" i="0" dirty="0" err="1">
                <a:solidFill>
                  <a:srgbClr val="BDC1C6"/>
                </a:solidFill>
                <a:effectLst/>
                <a:latin typeface="arial" panose="020B0604020202020204" pitchFamily="34" charset="0"/>
              </a:rPr>
              <a:t>analyse</a:t>
            </a:r>
            <a:r>
              <a:rPr lang="en-US" b="0" i="0" dirty="0">
                <a:solidFill>
                  <a:srgbClr val="BDC1C6"/>
                </a:solidFill>
                <a:effectLst/>
                <a:latin typeface="arial" panose="020B0604020202020204" pitchFamily="34" charset="0"/>
              </a:rPr>
              <a:t> and predict how something varies over space and/or time.</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latent features are </a:t>
            </a:r>
            <a:r>
              <a:rPr lang="en-US" b="1" i="0" dirty="0">
                <a:solidFill>
                  <a:srgbClr val="BDC1C6"/>
                </a:solidFill>
                <a:effectLst/>
                <a:latin typeface="arial" panose="020B0604020202020204" pitchFamily="34" charset="0"/>
              </a:rPr>
              <a:t>'hidden' features to distinguish them from observed features</a:t>
            </a:r>
            <a:r>
              <a:rPr lang="en-US" b="0" i="0" dirty="0">
                <a:solidFill>
                  <a:srgbClr val="BDC1C6"/>
                </a:solidFill>
                <a:effectLst/>
                <a:latin typeface="arial" panose="020B0604020202020204" pitchFamily="34" charset="0"/>
              </a:rPr>
              <a:t>. Latent features are computed from observed features using matrix factorization. An example would be text document analysis. 'words' extracted from the documents are features</a:t>
            </a:r>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12</a:t>
            </a:fld>
            <a:endParaRPr lang="en-US"/>
          </a:p>
        </p:txBody>
      </p:sp>
    </p:spTree>
    <p:extLst>
      <p:ext uri="{BB962C8B-B14F-4D97-AF65-F5344CB8AC3E}">
        <p14:creationId xmlns:p14="http://schemas.microsoft.com/office/powerpoint/2010/main" val="2565675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13</a:t>
            </a:fld>
            <a:endParaRPr lang="en-US"/>
          </a:p>
        </p:txBody>
      </p:sp>
    </p:spTree>
    <p:extLst>
      <p:ext uri="{BB962C8B-B14F-4D97-AF65-F5344CB8AC3E}">
        <p14:creationId xmlns:p14="http://schemas.microsoft.com/office/powerpoint/2010/main" val="4164070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a:xfrm>
            <a:off x="655638" y="4733925"/>
            <a:ext cx="5486400" cy="3600450"/>
          </a:xfrm>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p:txBody>
      </p:sp>
      <p:sp>
        <p:nvSpPr>
          <p:cNvPr id="4" name="TextBox 3"/>
          <p:cNvSpPr txBox="1"/>
          <p:nvPr/>
        </p:nvSpPr>
        <p:spPr>
          <a:xfrm>
            <a:off x="160867" y="8813006"/>
            <a:ext cx="3268133" cy="203200"/>
          </a:xfrm>
          <a:prstGeom prst="rect">
            <a:avLst/>
          </a:prstGeom>
          <a:noFill/>
        </p:spPr>
        <p:txBody>
          <a:bodyPr wrap="square" lIns="0" tIns="0" rIns="0" bIns="0" rtlCol="0" anchor="b" anchorCtr="0">
            <a:noAutofit/>
          </a:bodyPr>
          <a:lstStyle/>
          <a:p>
            <a:pPr marL="0" marR="0" indent="0" algn="l" defTabSz="1219170" rtl="0" eaLnBrk="1" fontAlgn="base" latinLnBrk="0" hangingPunct="1">
              <a:lnSpc>
                <a:spcPct val="100000"/>
              </a:lnSpc>
              <a:spcBef>
                <a:spcPct val="0"/>
              </a:spcBef>
              <a:spcAft>
                <a:spcPct val="0"/>
              </a:spcAft>
              <a:buClrTx/>
              <a:buSzTx/>
              <a:buFontTx/>
              <a:buNone/>
              <a:tabLst/>
              <a:defRPr/>
            </a:pPr>
            <a:r>
              <a:rPr lang="en-US" sz="1067" dirty="0">
                <a:solidFill>
                  <a:schemeClr val="tx1"/>
                </a:solidFill>
                <a:latin typeface="Arial" pitchFamily="34" charset="0"/>
                <a:cs typeface="Arial" pitchFamily="34" charset="0"/>
              </a:rPr>
              <a:t>Copyright © 2016 Accenture. All rights reserved.</a:t>
            </a:r>
          </a:p>
        </p:txBody>
      </p:sp>
    </p:spTree>
    <p:extLst>
      <p:ext uri="{BB962C8B-B14F-4D97-AF65-F5344CB8AC3E}">
        <p14:creationId xmlns:p14="http://schemas.microsoft.com/office/powerpoint/2010/main" val="15656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16</a:t>
            </a:fld>
            <a:endParaRPr lang="en-US"/>
          </a:p>
        </p:txBody>
      </p:sp>
    </p:spTree>
    <p:extLst>
      <p:ext uri="{BB962C8B-B14F-4D97-AF65-F5344CB8AC3E}">
        <p14:creationId xmlns:p14="http://schemas.microsoft.com/office/powerpoint/2010/main" val="271927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Pre-requisites for the Project </a:t>
            </a:r>
          </a:p>
        </p:txBody>
      </p:sp>
      <p:sp>
        <p:nvSpPr>
          <p:cNvPr id="4" name="Slide Number Placeholder 3"/>
          <p:cNvSpPr>
            <a:spLocks noGrp="1"/>
          </p:cNvSpPr>
          <p:nvPr>
            <p:ph type="sldNum" sz="quarter" idx="5"/>
          </p:nvPr>
        </p:nvSpPr>
        <p:spPr/>
        <p:txBody>
          <a:bodyPr/>
          <a:lstStyle/>
          <a:p>
            <a:fld id="{F90D0C87-711F-4DFC-B323-5775C3DBE807}" type="slidenum">
              <a:rPr lang="en-US" smtClean="0"/>
              <a:t>17</a:t>
            </a:fld>
            <a:endParaRPr lang="en-US"/>
          </a:p>
        </p:txBody>
      </p:sp>
    </p:spTree>
    <p:extLst>
      <p:ext uri="{BB962C8B-B14F-4D97-AF65-F5344CB8AC3E}">
        <p14:creationId xmlns:p14="http://schemas.microsoft.com/office/powerpoint/2010/main" val="48562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blight is caused by fungus</a:t>
            </a:r>
          </a:p>
          <a:p>
            <a:r>
              <a:rPr lang="en-US" dirty="0"/>
              <a:t>Late blight is caused by specific micro-organisms </a:t>
            </a:r>
          </a:p>
          <a:p>
            <a:endParaRPr lang="en-US" dirty="0"/>
          </a:p>
          <a:p>
            <a:r>
              <a:rPr lang="en-US" dirty="0"/>
              <a:t>If a farmer can detect these diseases early and apply the appropriate treatment. It can save lots of waste and prevent economic loss.</a:t>
            </a:r>
          </a:p>
          <a:p>
            <a:endParaRPr lang="en-US" dirty="0"/>
          </a:p>
          <a:p>
            <a:r>
              <a:rPr lang="en-US" dirty="0"/>
              <a:t>The treatment for early blight and late blight is a little different. So, it’s important that you accurately identify what kind of disease is there in the potato plant. </a:t>
            </a:r>
          </a:p>
        </p:txBody>
      </p:sp>
      <p:sp>
        <p:nvSpPr>
          <p:cNvPr id="4" name="Slide Number Placeholder 3"/>
          <p:cNvSpPr>
            <a:spLocks noGrp="1"/>
          </p:cNvSpPr>
          <p:nvPr>
            <p:ph type="sldNum" sz="quarter" idx="5"/>
          </p:nvPr>
        </p:nvSpPr>
        <p:spPr/>
        <p:txBody>
          <a:bodyPr/>
          <a:lstStyle/>
          <a:p>
            <a:fld id="{F90D0C87-711F-4DFC-B323-5775C3DBE807}" type="slidenum">
              <a:rPr lang="en-US" smtClean="0"/>
              <a:t>18</a:t>
            </a:fld>
            <a:endParaRPr lang="en-US"/>
          </a:p>
        </p:txBody>
      </p:sp>
    </p:spTree>
    <p:extLst>
      <p:ext uri="{BB962C8B-B14F-4D97-AF65-F5344CB8AC3E}">
        <p14:creationId xmlns:p14="http://schemas.microsoft.com/office/powerpoint/2010/main" val="4250262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19</a:t>
            </a:fld>
            <a:endParaRPr lang="en-US"/>
          </a:p>
        </p:txBody>
      </p:sp>
    </p:spTree>
    <p:extLst>
      <p:ext uri="{BB962C8B-B14F-4D97-AF65-F5344CB8AC3E}">
        <p14:creationId xmlns:p14="http://schemas.microsoft.com/office/powerpoint/2010/main" val="429173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supervised learning start with data collections . Data that you can use as a training data set. </a:t>
            </a:r>
          </a:p>
        </p:txBody>
      </p:sp>
      <p:sp>
        <p:nvSpPr>
          <p:cNvPr id="4" name="Slide Number Placeholder 3"/>
          <p:cNvSpPr>
            <a:spLocks noGrp="1"/>
          </p:cNvSpPr>
          <p:nvPr>
            <p:ph type="sldNum" sz="quarter" idx="5"/>
          </p:nvPr>
        </p:nvSpPr>
        <p:spPr/>
        <p:txBody>
          <a:bodyPr/>
          <a:lstStyle/>
          <a:p>
            <a:fld id="{F90D0C87-711F-4DFC-B323-5775C3DBE807}" type="slidenum">
              <a:rPr lang="en-US" smtClean="0"/>
              <a:t>20</a:t>
            </a:fld>
            <a:endParaRPr lang="en-US"/>
          </a:p>
        </p:txBody>
      </p:sp>
    </p:spTree>
    <p:extLst>
      <p:ext uri="{BB962C8B-B14F-4D97-AF65-F5344CB8AC3E}">
        <p14:creationId xmlns:p14="http://schemas.microsoft.com/office/powerpoint/2010/main" val="3827081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22</a:t>
            </a:fld>
            <a:endParaRPr lang="en-US"/>
          </a:p>
        </p:txBody>
      </p:sp>
    </p:spTree>
    <p:extLst>
      <p:ext uri="{BB962C8B-B14F-4D97-AF65-F5344CB8AC3E}">
        <p14:creationId xmlns:p14="http://schemas.microsoft.com/office/powerpoint/2010/main" val="390476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a:xfrm>
            <a:off x="655638" y="4733925"/>
            <a:ext cx="5486400" cy="3600450"/>
          </a:xfrm>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p:txBody>
      </p:sp>
      <p:sp>
        <p:nvSpPr>
          <p:cNvPr id="4" name="TextBox 3"/>
          <p:cNvSpPr txBox="1"/>
          <p:nvPr/>
        </p:nvSpPr>
        <p:spPr>
          <a:xfrm>
            <a:off x="160867" y="8813006"/>
            <a:ext cx="3268133" cy="203200"/>
          </a:xfrm>
          <a:prstGeom prst="rect">
            <a:avLst/>
          </a:prstGeom>
          <a:noFill/>
        </p:spPr>
        <p:txBody>
          <a:bodyPr wrap="square" lIns="0" tIns="0" rIns="0" bIns="0" rtlCol="0" anchor="b" anchorCtr="0">
            <a:noAutofit/>
          </a:bodyPr>
          <a:lstStyle/>
          <a:p>
            <a:pPr marL="0" marR="0" indent="0" algn="l" defTabSz="1219170" rtl="0" eaLnBrk="1" fontAlgn="base" latinLnBrk="0" hangingPunct="1">
              <a:lnSpc>
                <a:spcPct val="100000"/>
              </a:lnSpc>
              <a:spcBef>
                <a:spcPct val="0"/>
              </a:spcBef>
              <a:spcAft>
                <a:spcPct val="0"/>
              </a:spcAft>
              <a:buClrTx/>
              <a:buSzTx/>
              <a:buFontTx/>
              <a:buNone/>
              <a:tabLst/>
              <a:defRPr/>
            </a:pPr>
            <a:r>
              <a:rPr lang="en-US" sz="1067" dirty="0">
                <a:solidFill>
                  <a:schemeClr val="tx1"/>
                </a:solidFill>
                <a:latin typeface="Arial" pitchFamily="34" charset="0"/>
                <a:cs typeface="Arial" pitchFamily="34" charset="0"/>
              </a:rPr>
              <a:t>Copyright © 2016 Accenture. All rights reserved.</a:t>
            </a:r>
          </a:p>
        </p:txBody>
      </p:sp>
    </p:spTree>
    <p:extLst>
      <p:ext uri="{BB962C8B-B14F-4D97-AF65-F5344CB8AC3E}">
        <p14:creationId xmlns:p14="http://schemas.microsoft.com/office/powerpoint/2010/main" val="4289995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supervised learning start with data collections . Data that you can use as a training data set. In our case we need to collect the images of a health potato plant leaf. And the potato plat leaf which has early blight or a late blight disease.</a:t>
            </a:r>
          </a:p>
        </p:txBody>
      </p:sp>
      <p:sp>
        <p:nvSpPr>
          <p:cNvPr id="4" name="Slide Number Placeholder 3"/>
          <p:cNvSpPr>
            <a:spLocks noGrp="1"/>
          </p:cNvSpPr>
          <p:nvPr>
            <p:ph type="sldNum" sz="quarter" idx="5"/>
          </p:nvPr>
        </p:nvSpPr>
        <p:spPr/>
        <p:txBody>
          <a:bodyPr/>
          <a:lstStyle/>
          <a:p>
            <a:fld id="{F90D0C87-711F-4DFC-B323-5775C3DBE807}" type="slidenum">
              <a:rPr lang="en-US" smtClean="0"/>
              <a:t>23</a:t>
            </a:fld>
            <a:endParaRPr lang="en-US"/>
          </a:p>
        </p:txBody>
      </p:sp>
    </p:spTree>
    <p:extLst>
      <p:ext uri="{BB962C8B-B14F-4D97-AF65-F5344CB8AC3E}">
        <p14:creationId xmlns:p14="http://schemas.microsoft.com/office/powerpoint/2010/main" val="45276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supervised learning start with data collections . Data that you can use as a training data set. In our case we need to collect the images of a health potato plant leaf. And the potato plat leaf which has early blight or a late blight disease.</a:t>
            </a:r>
          </a:p>
        </p:txBody>
      </p:sp>
      <p:sp>
        <p:nvSpPr>
          <p:cNvPr id="4" name="Slide Number Placeholder 3"/>
          <p:cNvSpPr>
            <a:spLocks noGrp="1"/>
          </p:cNvSpPr>
          <p:nvPr>
            <p:ph type="sldNum" sz="quarter" idx="5"/>
          </p:nvPr>
        </p:nvSpPr>
        <p:spPr/>
        <p:txBody>
          <a:bodyPr/>
          <a:lstStyle/>
          <a:p>
            <a:fld id="{F90D0C87-711F-4DFC-B323-5775C3DBE807}" type="slidenum">
              <a:rPr lang="en-US" smtClean="0"/>
              <a:t>24</a:t>
            </a:fld>
            <a:endParaRPr lang="en-US"/>
          </a:p>
        </p:txBody>
      </p:sp>
    </p:spTree>
    <p:extLst>
      <p:ext uri="{BB962C8B-B14F-4D97-AF65-F5344CB8AC3E}">
        <p14:creationId xmlns:p14="http://schemas.microsoft.com/office/powerpoint/2010/main" val="255931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supervised learning start with data collections . Data that you can use as a training data set. In our case we need to collect the images of a health potato plant leaf. And the potato plat leaf which has early blight or a late blight disease.</a:t>
            </a:r>
          </a:p>
        </p:txBody>
      </p:sp>
      <p:sp>
        <p:nvSpPr>
          <p:cNvPr id="4" name="Slide Number Placeholder 3"/>
          <p:cNvSpPr>
            <a:spLocks noGrp="1"/>
          </p:cNvSpPr>
          <p:nvPr>
            <p:ph type="sldNum" sz="quarter" idx="5"/>
          </p:nvPr>
        </p:nvSpPr>
        <p:spPr/>
        <p:txBody>
          <a:bodyPr/>
          <a:lstStyle/>
          <a:p>
            <a:fld id="{F90D0C87-711F-4DFC-B323-5775C3DBE807}" type="slidenum">
              <a:rPr lang="en-US" smtClean="0"/>
              <a:t>25</a:t>
            </a:fld>
            <a:endParaRPr lang="en-US"/>
          </a:p>
        </p:txBody>
      </p:sp>
    </p:spTree>
    <p:extLst>
      <p:ext uri="{BB962C8B-B14F-4D97-AF65-F5344CB8AC3E}">
        <p14:creationId xmlns:p14="http://schemas.microsoft.com/office/powerpoint/2010/main" val="1048496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that you have covered all these images. Then come the data cleaning and preprocessing step, for which we will use the </a:t>
            </a:r>
            <a:r>
              <a:rPr lang="en-US" b="1" dirty="0" err="1"/>
              <a:t>tf</a:t>
            </a:r>
            <a:r>
              <a:rPr lang="en-US" b="1" dirty="0"/>
              <a:t> dataset </a:t>
            </a:r>
            <a:r>
              <a:rPr lang="en-US" dirty="0"/>
              <a:t>and </a:t>
            </a:r>
            <a:r>
              <a:rPr lang="en-US" b="1" dirty="0"/>
              <a:t>data augmentation</a:t>
            </a:r>
            <a:r>
              <a:rPr lang="en-US" dirty="0"/>
              <a:t>. Data augmentation because we might not have enough diverse sets of images. We need to rotate and flip, and you know, adjust the contrast to create more training samples. </a:t>
            </a:r>
          </a:p>
          <a:p>
            <a:endParaRPr lang="en-US" dirty="0"/>
          </a:p>
          <a:p>
            <a:r>
              <a:rPr lang="en-US" dirty="0"/>
              <a:t>Once we have that, we will use model building using CNN (convolution neural network). CNN is a standard way of doing image classifications as of 2022 and, therefore will be using CNN and then exporting the trained model to our disk.</a:t>
            </a:r>
          </a:p>
          <a:p>
            <a:endParaRPr lang="en-US" dirty="0"/>
          </a:p>
          <a:p>
            <a:r>
              <a:rPr lang="en-US" dirty="0"/>
              <a:t>Then we will cover some of the ML-Ops concepts using </a:t>
            </a:r>
            <a:r>
              <a:rPr lang="en-US" dirty="0" err="1"/>
              <a:t>tf</a:t>
            </a:r>
            <a:r>
              <a:rPr lang="en-US" dirty="0"/>
              <a:t>-serving, where we’ll have a TF serving server running on top of these exported models. Which can serve a different version of these models, and </a:t>
            </a:r>
            <a:r>
              <a:rPr lang="en-US" dirty="0" err="1"/>
              <a:t>tf</a:t>
            </a:r>
            <a:r>
              <a:rPr lang="en-US" dirty="0"/>
              <a:t>-serving will be called using Fast API.  </a:t>
            </a:r>
          </a:p>
          <a:p>
            <a:endParaRPr lang="en-US" dirty="0"/>
          </a:p>
          <a:p>
            <a:r>
              <a:rPr lang="en-US" dirty="0"/>
              <a:t>Now you will be asking why we are using </a:t>
            </a:r>
            <a:r>
              <a:rPr lang="en-US" dirty="0" err="1"/>
              <a:t>tf</a:t>
            </a:r>
            <a:r>
              <a:rPr lang="en-US" dirty="0"/>
              <a:t>-serving and fast API both. Don’t worry. We can have just the Fast API server without using </a:t>
            </a:r>
            <a:r>
              <a:rPr lang="en-US" dirty="0" err="1"/>
              <a:t>tf</a:t>
            </a:r>
            <a:r>
              <a:rPr lang="en-US" dirty="0"/>
              <a:t>-serving. We will cover both approach and you will understand the benefit of having TF serving in addition to fast serving. </a:t>
            </a:r>
          </a:p>
          <a:p>
            <a:endParaRPr lang="en-US" dirty="0"/>
          </a:p>
          <a:p>
            <a:r>
              <a:rPr lang="en-US" dirty="0"/>
              <a:t>Then you can build a website in react JS. React </a:t>
            </a:r>
            <a:r>
              <a:rPr lang="en-US" dirty="0" err="1"/>
              <a:t>Js</a:t>
            </a:r>
            <a:r>
              <a:rPr lang="en-US" dirty="0"/>
              <a:t> is a hot technology as of today for doing website development . That will be calling the Fast API server where you drag and drop images and tell you the label. Whether it is health, Early blight or late blight.</a:t>
            </a:r>
          </a:p>
          <a:p>
            <a:endParaRPr lang="en-US" dirty="0"/>
          </a:p>
          <a:p>
            <a:r>
              <a:rPr lang="en-US" dirty="0"/>
              <a:t>Now comes the interesting thing mobile app development.  We will do website development and then we will test things in our local computer and when we are ready to go then we will move to mobile app development. </a:t>
            </a:r>
          </a:p>
        </p:txBody>
      </p:sp>
      <p:sp>
        <p:nvSpPr>
          <p:cNvPr id="4" name="Slide Number Placeholder 3"/>
          <p:cNvSpPr>
            <a:spLocks noGrp="1"/>
          </p:cNvSpPr>
          <p:nvPr>
            <p:ph type="sldNum" sz="quarter" idx="5"/>
          </p:nvPr>
        </p:nvSpPr>
        <p:spPr/>
        <p:txBody>
          <a:bodyPr/>
          <a:lstStyle/>
          <a:p>
            <a:fld id="{F90D0C87-711F-4DFC-B323-5775C3DBE807}" type="slidenum">
              <a:rPr lang="en-US" smtClean="0"/>
              <a:t>26</a:t>
            </a:fld>
            <a:endParaRPr lang="en-US"/>
          </a:p>
        </p:txBody>
      </p:sp>
    </p:spTree>
    <p:extLst>
      <p:ext uri="{BB962C8B-B14F-4D97-AF65-F5344CB8AC3E}">
        <p14:creationId xmlns:p14="http://schemas.microsoft.com/office/powerpoint/2010/main" val="1806542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that you have covered all these images. Then come the data cleaning and preprocessing step, for which we will use the </a:t>
            </a:r>
            <a:r>
              <a:rPr lang="en-US" b="1" dirty="0" err="1"/>
              <a:t>tf</a:t>
            </a:r>
            <a:r>
              <a:rPr lang="en-US" b="1" dirty="0"/>
              <a:t> dataset </a:t>
            </a:r>
            <a:r>
              <a:rPr lang="en-US" dirty="0"/>
              <a:t>and </a:t>
            </a:r>
            <a:r>
              <a:rPr lang="en-US" b="1" dirty="0"/>
              <a:t>data augmentation</a:t>
            </a:r>
            <a:r>
              <a:rPr lang="en-US" dirty="0"/>
              <a:t>. Data augmentation because we might not have enough diverse sets of images. We need to rotate and flip, and you know, adjust the contrast to create more training samples. </a:t>
            </a:r>
          </a:p>
          <a:p>
            <a:endParaRPr lang="en-US" dirty="0"/>
          </a:p>
          <a:p>
            <a:r>
              <a:rPr lang="en-US" dirty="0"/>
              <a:t>Once we have that, we will use model building using CNN (convolution neural network). CNN is a standard way of doing image classifications as of 2022 and, therefore will be using CNN and then exporting the trained model to our disk.</a:t>
            </a:r>
          </a:p>
          <a:p>
            <a:endParaRPr lang="en-US" dirty="0"/>
          </a:p>
          <a:p>
            <a:r>
              <a:rPr lang="en-US" dirty="0"/>
              <a:t>Then we will cover some of the ML-Ops concepts using </a:t>
            </a:r>
            <a:r>
              <a:rPr lang="en-US" dirty="0" err="1"/>
              <a:t>tf</a:t>
            </a:r>
            <a:r>
              <a:rPr lang="en-US" dirty="0"/>
              <a:t>-serving, where we’ll have a TF serving server running on top of these exported models. Which can serve a different version of these models, and </a:t>
            </a:r>
            <a:r>
              <a:rPr lang="en-US" dirty="0" err="1"/>
              <a:t>tf</a:t>
            </a:r>
            <a:r>
              <a:rPr lang="en-US" dirty="0"/>
              <a:t>-serving will be called using Fast API.  </a:t>
            </a:r>
          </a:p>
          <a:p>
            <a:endParaRPr lang="en-US" dirty="0"/>
          </a:p>
          <a:p>
            <a:r>
              <a:rPr lang="en-US" dirty="0"/>
              <a:t>Now you will be asking why we are using </a:t>
            </a:r>
            <a:r>
              <a:rPr lang="en-US" dirty="0" err="1"/>
              <a:t>tf</a:t>
            </a:r>
            <a:r>
              <a:rPr lang="en-US" dirty="0"/>
              <a:t>-serving and fast API both. Don’t worry. We can have just the Fast API server without using </a:t>
            </a:r>
            <a:r>
              <a:rPr lang="en-US" dirty="0" err="1"/>
              <a:t>tf</a:t>
            </a:r>
            <a:r>
              <a:rPr lang="en-US" dirty="0"/>
              <a:t>-serving. We will cover both approaches and you will understand the benefit of having TF serving in addition to fast serving. </a:t>
            </a:r>
          </a:p>
          <a:p>
            <a:endParaRPr lang="en-US" dirty="0"/>
          </a:p>
          <a:p>
            <a:r>
              <a:rPr lang="en-US" dirty="0"/>
              <a:t>Then you can build a website in react JS. React </a:t>
            </a:r>
            <a:r>
              <a:rPr lang="en-US" dirty="0" err="1"/>
              <a:t>Js</a:t>
            </a:r>
            <a:r>
              <a:rPr lang="en-US" dirty="0"/>
              <a:t> is a hot technology as of today for doing website development. That will be calling the Fast API server where you drag and drop images and tell you the label. Whether it is health, Early blight or late blight.</a:t>
            </a:r>
          </a:p>
          <a:p>
            <a:endParaRPr lang="en-US" dirty="0"/>
          </a:p>
          <a:p>
            <a:r>
              <a:rPr lang="en-US" dirty="0"/>
              <a:t>Now comes the interesting thing mobile app development.  We will do website development and then we will test things in our local computer and when we are ready to go then we will move to mobile app development. </a:t>
            </a:r>
          </a:p>
        </p:txBody>
      </p:sp>
      <p:sp>
        <p:nvSpPr>
          <p:cNvPr id="4" name="Slide Number Placeholder 3"/>
          <p:cNvSpPr>
            <a:spLocks noGrp="1"/>
          </p:cNvSpPr>
          <p:nvPr>
            <p:ph type="sldNum" sz="quarter" idx="5"/>
          </p:nvPr>
        </p:nvSpPr>
        <p:spPr/>
        <p:txBody>
          <a:bodyPr/>
          <a:lstStyle/>
          <a:p>
            <a:fld id="{F90D0C87-711F-4DFC-B323-5775C3DBE807}" type="slidenum">
              <a:rPr lang="en-US" smtClean="0"/>
              <a:t>27</a:t>
            </a:fld>
            <a:endParaRPr lang="en-US"/>
          </a:p>
        </p:txBody>
      </p:sp>
    </p:spTree>
    <p:extLst>
      <p:ext uri="{BB962C8B-B14F-4D97-AF65-F5344CB8AC3E}">
        <p14:creationId xmlns:p14="http://schemas.microsoft.com/office/powerpoint/2010/main" val="907162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keep the architecture the same till this point, but then we convert these exported float models into </a:t>
            </a:r>
            <a:r>
              <a:rPr lang="en-US" dirty="0" err="1"/>
              <a:t>Tf</a:t>
            </a:r>
            <a:r>
              <a:rPr lang="en-US" dirty="0"/>
              <a:t> lite models using quantization. </a:t>
            </a:r>
          </a:p>
          <a:p>
            <a:endParaRPr lang="en-US" dirty="0"/>
          </a:p>
          <a:p>
            <a:r>
              <a:rPr lang="en-US" dirty="0"/>
              <a:t>But </a:t>
            </a:r>
            <a:r>
              <a:rPr lang="en-US" dirty="0" err="1"/>
              <a:t>quantisation</a:t>
            </a:r>
            <a:r>
              <a:rPr lang="en-US" dirty="0"/>
              <a:t> is a way to reduce the size of your models .so that your model occupies less memory. You can deploy it on a cell phone on an edge device, and the inference speed is much faster.  </a:t>
            </a:r>
          </a:p>
          <a:p>
            <a:endParaRPr lang="en-US" dirty="0"/>
          </a:p>
          <a:p>
            <a:r>
              <a:rPr lang="en-US" dirty="0"/>
              <a:t>Once we have exported </a:t>
            </a:r>
            <a:r>
              <a:rPr lang="en-US" dirty="0" err="1"/>
              <a:t>tf</a:t>
            </a:r>
            <a:r>
              <a:rPr lang="en-US" dirty="0"/>
              <a:t> lite models, then we can deploy those to Google cloud, and we will write Google cloud functions which are similar to AWS lambda. If you have heard about serverless architecture and </a:t>
            </a:r>
            <a:r>
              <a:rPr lang="en-US" dirty="0" err="1"/>
              <a:t>aws</a:t>
            </a:r>
            <a:r>
              <a:rPr lang="en-US" dirty="0"/>
              <a:t> lambda. So, google functions are kind of like that and then these google functions will be serving our cool mobile applications. </a:t>
            </a:r>
          </a:p>
        </p:txBody>
      </p:sp>
      <p:sp>
        <p:nvSpPr>
          <p:cNvPr id="4" name="Slide Number Placeholder 3"/>
          <p:cNvSpPr>
            <a:spLocks noGrp="1"/>
          </p:cNvSpPr>
          <p:nvPr>
            <p:ph type="sldNum" sz="quarter" idx="5"/>
          </p:nvPr>
        </p:nvSpPr>
        <p:spPr/>
        <p:txBody>
          <a:bodyPr/>
          <a:lstStyle/>
          <a:p>
            <a:fld id="{F90D0C87-711F-4DFC-B323-5775C3DBE807}" type="slidenum">
              <a:rPr lang="en-US" smtClean="0"/>
              <a:t>28</a:t>
            </a:fld>
            <a:endParaRPr lang="en-US"/>
          </a:p>
        </p:txBody>
      </p:sp>
    </p:spTree>
    <p:extLst>
      <p:ext uri="{BB962C8B-B14F-4D97-AF65-F5344CB8AC3E}">
        <p14:creationId xmlns:p14="http://schemas.microsoft.com/office/powerpoint/2010/main" val="474617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Building:</a:t>
            </a:r>
          </a:p>
          <a:p>
            <a:r>
              <a:rPr lang="en-US" dirty="0"/>
              <a:t>In terms of the technology stack for the Model building, we will use TensorFlow, CNN, data augmentation and </a:t>
            </a:r>
            <a:r>
              <a:rPr lang="en-US" dirty="0" err="1"/>
              <a:t>tf</a:t>
            </a:r>
            <a:r>
              <a:rPr lang="en-US" dirty="0"/>
              <a:t> dataset</a:t>
            </a:r>
          </a:p>
          <a:p>
            <a:endParaRPr lang="en-US" dirty="0"/>
          </a:p>
          <a:p>
            <a:r>
              <a:rPr lang="en-US" dirty="0"/>
              <a:t>Backend</a:t>
            </a:r>
          </a:p>
          <a:p>
            <a:r>
              <a:rPr lang="en-US" dirty="0"/>
              <a:t>For the backend server or ML Ops, we will be using </a:t>
            </a:r>
            <a:r>
              <a:rPr lang="en-US" dirty="0" err="1"/>
              <a:t>tf</a:t>
            </a:r>
            <a:r>
              <a:rPr lang="en-US" dirty="0"/>
              <a:t>-serving and </a:t>
            </a:r>
            <a:r>
              <a:rPr lang="en-US" dirty="0" err="1"/>
              <a:t>FastAPI</a:t>
            </a:r>
            <a:endParaRPr lang="en-US" dirty="0"/>
          </a:p>
          <a:p>
            <a:endParaRPr lang="en-US" dirty="0"/>
          </a:p>
          <a:p>
            <a:r>
              <a:rPr lang="en-US" dirty="0"/>
              <a:t>Model Optimization:</a:t>
            </a:r>
          </a:p>
          <a:p>
            <a:r>
              <a:rPr lang="en-US" dirty="0"/>
              <a:t>Regarding model optimization, we will be using quantization along with TensorFlow lite.</a:t>
            </a:r>
          </a:p>
          <a:p>
            <a:endParaRPr lang="en-US" dirty="0"/>
          </a:p>
          <a:p>
            <a:r>
              <a:rPr lang="en-US" dirty="0"/>
              <a:t>Frontend &amp; Model Deployment</a:t>
            </a:r>
          </a:p>
          <a:p>
            <a:r>
              <a:rPr lang="en-US" dirty="0"/>
              <a:t>For frontend and deployment, we are using </a:t>
            </a:r>
            <a:r>
              <a:rPr lang="en-US" dirty="0" err="1"/>
              <a:t>ReactJs</a:t>
            </a:r>
            <a:r>
              <a:rPr lang="en-US" dirty="0"/>
              <a:t> for the website and </a:t>
            </a:r>
            <a:r>
              <a:rPr lang="en-US" dirty="0" err="1"/>
              <a:t>ReactNative</a:t>
            </a:r>
            <a:r>
              <a:rPr lang="en-US" dirty="0"/>
              <a:t> for Mobile APP</a:t>
            </a:r>
          </a:p>
          <a:p>
            <a:endParaRPr lang="en-US" dirty="0"/>
          </a:p>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29</a:t>
            </a:fld>
            <a:endParaRPr lang="en-US"/>
          </a:p>
        </p:txBody>
      </p:sp>
    </p:spTree>
    <p:extLst>
      <p:ext uri="{BB962C8B-B14F-4D97-AF65-F5344CB8AC3E}">
        <p14:creationId xmlns:p14="http://schemas.microsoft.com/office/powerpoint/2010/main" val="139542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supervised learning start with data collections . Data that you can use as a training data set. </a:t>
            </a:r>
          </a:p>
        </p:txBody>
      </p:sp>
      <p:sp>
        <p:nvSpPr>
          <p:cNvPr id="4" name="Slide Number Placeholder 3"/>
          <p:cNvSpPr>
            <a:spLocks noGrp="1"/>
          </p:cNvSpPr>
          <p:nvPr>
            <p:ph type="sldNum" sz="quarter" idx="5"/>
          </p:nvPr>
        </p:nvSpPr>
        <p:spPr/>
        <p:txBody>
          <a:bodyPr/>
          <a:lstStyle/>
          <a:p>
            <a:fld id="{F90D0C87-711F-4DFC-B323-5775C3DBE807}" type="slidenum">
              <a:rPr lang="en-US" smtClean="0"/>
              <a:t>30</a:t>
            </a:fld>
            <a:endParaRPr lang="en-US"/>
          </a:p>
        </p:txBody>
      </p:sp>
    </p:spTree>
    <p:extLst>
      <p:ext uri="{BB962C8B-B14F-4D97-AF65-F5344CB8AC3E}">
        <p14:creationId xmlns:p14="http://schemas.microsoft.com/office/powerpoint/2010/main" val="2648287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a:t>
            </a:r>
            <a:r>
              <a:rPr lang="en-US" dirty="0" err="1"/>
              <a:t>tf.data.dataset</a:t>
            </a:r>
            <a:r>
              <a:rPr lang="en-US" dirty="0"/>
              <a:t> is quite useful because it can load these images into the batches and then train the model on them. You load 1000 images you give batch1 for model training, then you do batch2, batch3, batch4 and so on, and things work perfectly ok. This is called the streaming approach, Batch1 has 1000 images .You load them into some kind of special data structure. By the way this table is not your </a:t>
            </a:r>
            <a:r>
              <a:rPr lang="en-US" dirty="0" err="1"/>
              <a:t>Numpy</a:t>
            </a:r>
            <a:r>
              <a:rPr lang="en-US" dirty="0"/>
              <a:t> array or pandas </a:t>
            </a:r>
            <a:r>
              <a:rPr lang="en-US" dirty="0" err="1"/>
              <a:t>dataframe</a:t>
            </a:r>
            <a:r>
              <a:rPr lang="en-US" dirty="0"/>
              <a:t>. This special data structure is nothing but </a:t>
            </a:r>
            <a:r>
              <a:rPr lang="en-US" dirty="0" err="1"/>
              <a:t>tf.data.Dataset</a:t>
            </a:r>
            <a:r>
              <a:rPr lang="en-US" dirty="0"/>
              <a:t>.</a:t>
            </a:r>
          </a:p>
          <a:p>
            <a:endParaRPr lang="en-US" dirty="0"/>
          </a:p>
          <a:p>
            <a:endParaRPr lang="en-US" dirty="0"/>
          </a:p>
          <a:p>
            <a:r>
              <a:rPr lang="en-US" dirty="0"/>
              <a:t>I don’t want to load the images directly and do my model training because you all know we have to do data cleaning, data transformation, scaling data, and things like that. </a:t>
            </a:r>
            <a:r>
              <a:rPr lang="en-US" dirty="0" err="1"/>
              <a:t>tf</a:t>
            </a:r>
            <a:r>
              <a:rPr lang="en-US" dirty="0"/>
              <a:t>. dataset, fortunately, has lots of good APIs to support the transformation. So, e.g., We have the red row for the blurry image. You can use a filter to remove the blurry image. </a:t>
            </a:r>
            <a:r>
              <a:rPr lang="en-US" dirty="0" err="1"/>
              <a:t>filter_func</a:t>
            </a:r>
            <a:r>
              <a:rPr lang="en-US" dirty="0"/>
              <a:t> is a custom function defined by you which will detect whether the image is blurry or not. </a:t>
            </a:r>
          </a:p>
          <a:p>
            <a:endParaRPr lang="en-US" dirty="0"/>
          </a:p>
          <a:p>
            <a:r>
              <a:rPr lang="en-US" dirty="0"/>
              <a:t>You can see that the red row is gone now in this data structure, and then you can do model training. You might want to do more transformations let’s say you want to scale it . All the values you want to scale  If you have noticed, all these images are 3-dimensions arrays. So an image is represented by an RGB channel and these values are from 0 to 255 and it’s a usual practice that we scale this by dividing it by 255. Now you can do </a:t>
            </a:r>
            <a:r>
              <a:rPr lang="en-US" dirty="0" err="1"/>
              <a:t>tf_dataset.map</a:t>
            </a:r>
            <a:r>
              <a:rPr lang="en-US" dirty="0"/>
              <a:t>(lambda x: x/255) it will divide each of these values by 255. for </a:t>
            </a:r>
            <a:r>
              <a:rPr lang="en-US" dirty="0" err="1"/>
              <a:t>eg</a:t>
            </a:r>
            <a:r>
              <a:rPr lang="en-US" dirty="0"/>
              <a:t> 34/255 = 0.13,  70/255 = 0.27</a:t>
            </a:r>
          </a:p>
          <a:p>
            <a:endParaRPr lang="en-US" dirty="0"/>
          </a:p>
          <a:p>
            <a:r>
              <a:rPr lang="en-US" dirty="0"/>
              <a:t>And then you can do your model training . You can use </a:t>
            </a:r>
            <a:r>
              <a:rPr lang="en-US" dirty="0" err="1"/>
              <a:t>tf.dataset</a:t>
            </a:r>
            <a:r>
              <a:rPr lang="en-US" dirty="0"/>
              <a:t> to do </a:t>
            </a:r>
            <a:r>
              <a:rPr lang="en-US" dirty="0" err="1"/>
              <a:t>fiktering</a:t>
            </a:r>
            <a:r>
              <a:rPr lang="en-US" dirty="0"/>
              <a:t>, mapping , shuffling and lots of different transformations </a:t>
            </a:r>
          </a:p>
          <a:p>
            <a:endParaRPr lang="en-US" dirty="0"/>
          </a:p>
          <a:p>
            <a:r>
              <a:rPr lang="en-US" dirty="0"/>
              <a:t>This is what helps you to build a TensorFlow pipeline. To build this, you need to use </a:t>
            </a:r>
            <a:r>
              <a:rPr lang="en-US" dirty="0" err="1"/>
              <a:t>tf.Data</a:t>
            </a:r>
            <a:r>
              <a:rPr lang="en-US" dirty="0"/>
              <a:t> API framework. And </a:t>
            </a:r>
            <a:r>
              <a:rPr lang="en-US" dirty="0" err="1"/>
              <a:t>tf.data.Dataset</a:t>
            </a:r>
            <a:r>
              <a:rPr lang="en-US" dirty="0"/>
              <a:t> is the main class in this framework.</a:t>
            </a:r>
          </a:p>
          <a:p>
            <a:endParaRPr lang="en-US" dirty="0"/>
          </a:p>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33</a:t>
            </a:fld>
            <a:endParaRPr lang="en-US"/>
          </a:p>
        </p:txBody>
      </p:sp>
    </p:spTree>
    <p:extLst>
      <p:ext uri="{BB962C8B-B14F-4D97-AF65-F5344CB8AC3E}">
        <p14:creationId xmlns:p14="http://schemas.microsoft.com/office/powerpoint/2010/main" val="2300131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I can write all the transformation into one single line of code.</a:t>
            </a:r>
          </a:p>
          <a:p>
            <a:r>
              <a:rPr lang="en-US" dirty="0"/>
              <a:t>This is forming your data pipeline , </a:t>
            </a:r>
          </a:p>
          <a:p>
            <a:endParaRPr lang="en-US" dirty="0"/>
          </a:p>
          <a:p>
            <a:r>
              <a:rPr lang="en-US" dirty="0" err="1"/>
              <a:t>List_file</a:t>
            </a:r>
            <a:r>
              <a:rPr lang="en-US" dirty="0"/>
              <a:t>(‘images/*) This will load the images from your hard disk into memory okay. </a:t>
            </a:r>
          </a:p>
          <a:p>
            <a:endParaRPr lang="en-US" dirty="0"/>
          </a:p>
          <a:p>
            <a:r>
              <a:rPr lang="en-US" dirty="0"/>
              <a:t>Map(</a:t>
            </a:r>
            <a:r>
              <a:rPr lang="en-US" dirty="0" err="1"/>
              <a:t>process_img</a:t>
            </a:r>
            <a:r>
              <a:rPr lang="en-US" dirty="0"/>
              <a:t>) : Then you do the map. Doing a map is like an apply function in pandas where you want to run some transformations on your image. I probably want to convert them into a NumPy array and then do some transformations. By the way, </a:t>
            </a:r>
            <a:r>
              <a:rPr lang="en-US" dirty="0" err="1"/>
              <a:t>Numpy</a:t>
            </a:r>
            <a:r>
              <a:rPr lang="en-US" dirty="0"/>
              <a:t> array is internally inside your </a:t>
            </a:r>
            <a:r>
              <a:rPr lang="en-US" dirty="0" err="1"/>
              <a:t>tf_dataset</a:t>
            </a:r>
            <a:r>
              <a:rPr lang="en-US" dirty="0"/>
              <a:t>. So </a:t>
            </a:r>
            <a:r>
              <a:rPr lang="en-US" dirty="0" err="1"/>
              <a:t>tf_dataset</a:t>
            </a:r>
            <a:r>
              <a:rPr lang="en-US" dirty="0"/>
              <a:t> is providing some abstraction over it.  So essentially, your </a:t>
            </a:r>
            <a:r>
              <a:rPr lang="en-US" dirty="0" err="1"/>
              <a:t>numpy</a:t>
            </a:r>
            <a:r>
              <a:rPr lang="en-US" dirty="0"/>
              <a:t> is converted into a tensor object, and the tensor is an underlying data structure for </a:t>
            </a:r>
            <a:r>
              <a:rPr lang="en-US" dirty="0" err="1"/>
              <a:t>tf_dataset</a:t>
            </a:r>
            <a:r>
              <a:rPr lang="en-US" dirty="0"/>
              <a:t>.</a:t>
            </a:r>
          </a:p>
          <a:p>
            <a:endParaRPr lang="en-US" dirty="0"/>
          </a:p>
          <a:p>
            <a:r>
              <a:rPr lang="en-US" dirty="0"/>
              <a:t>Now you have converted these images to a </a:t>
            </a:r>
            <a:r>
              <a:rPr lang="en-US" dirty="0" err="1"/>
              <a:t>Numpy</a:t>
            </a:r>
            <a:r>
              <a:rPr lang="en-US" dirty="0"/>
              <a:t> array, extracted the label from the folder, and then the next step will be filtering the blurred images, and then you do the mapping. In mapping, you are just scaling it. Which will bring the values between 0 and 1. </a:t>
            </a:r>
          </a:p>
          <a:p>
            <a:endParaRPr lang="en-US" dirty="0"/>
          </a:p>
          <a:p>
            <a:endParaRPr lang="en-US" dirty="0"/>
          </a:p>
          <a:p>
            <a:r>
              <a:rPr lang="en-US" dirty="0"/>
              <a:t>In this pipeline, you perform ETL(Extract Transform and Load) all kinds of transformations.  I just showed a few transformations.</a:t>
            </a:r>
          </a:p>
          <a:p>
            <a:endParaRPr lang="en-US" dirty="0"/>
          </a:p>
          <a:p>
            <a:r>
              <a:rPr lang="en-US" dirty="0"/>
              <a:t>The next step is to train the model.</a:t>
            </a:r>
          </a:p>
        </p:txBody>
      </p:sp>
      <p:sp>
        <p:nvSpPr>
          <p:cNvPr id="4" name="Slide Number Placeholder 3"/>
          <p:cNvSpPr>
            <a:spLocks noGrp="1"/>
          </p:cNvSpPr>
          <p:nvPr>
            <p:ph type="sldNum" sz="quarter" idx="5"/>
          </p:nvPr>
        </p:nvSpPr>
        <p:spPr/>
        <p:txBody>
          <a:bodyPr/>
          <a:lstStyle/>
          <a:p>
            <a:fld id="{F90D0C87-711F-4DFC-B323-5775C3DBE807}" type="slidenum">
              <a:rPr lang="en-US" smtClean="0"/>
              <a:t>34</a:t>
            </a:fld>
            <a:endParaRPr lang="en-US"/>
          </a:p>
        </p:txBody>
      </p:sp>
    </p:spTree>
    <p:extLst>
      <p:ext uri="{BB962C8B-B14F-4D97-AF65-F5344CB8AC3E}">
        <p14:creationId xmlns:p14="http://schemas.microsoft.com/office/powerpoint/2010/main" val="273052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a:xfrm>
            <a:off x="655638" y="4733925"/>
            <a:ext cx="5486400" cy="3600450"/>
          </a:xfrm>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p:txBody>
      </p:sp>
      <p:sp>
        <p:nvSpPr>
          <p:cNvPr id="4" name="TextBox 3"/>
          <p:cNvSpPr txBox="1"/>
          <p:nvPr/>
        </p:nvSpPr>
        <p:spPr>
          <a:xfrm>
            <a:off x="160867" y="8813006"/>
            <a:ext cx="3268133" cy="203200"/>
          </a:xfrm>
          <a:prstGeom prst="rect">
            <a:avLst/>
          </a:prstGeom>
          <a:noFill/>
        </p:spPr>
        <p:txBody>
          <a:bodyPr wrap="square" lIns="0" tIns="0" rIns="0" bIns="0" rtlCol="0" anchor="b" anchorCtr="0">
            <a:noAutofit/>
          </a:bodyPr>
          <a:lstStyle/>
          <a:p>
            <a:pPr marL="0" marR="0" indent="0" algn="l" defTabSz="1219170" rtl="0" eaLnBrk="1" fontAlgn="base" latinLnBrk="0" hangingPunct="1">
              <a:lnSpc>
                <a:spcPct val="100000"/>
              </a:lnSpc>
              <a:spcBef>
                <a:spcPct val="0"/>
              </a:spcBef>
              <a:spcAft>
                <a:spcPct val="0"/>
              </a:spcAft>
              <a:buClrTx/>
              <a:buSzTx/>
              <a:buFontTx/>
              <a:buNone/>
              <a:tabLst/>
              <a:defRPr/>
            </a:pPr>
            <a:r>
              <a:rPr lang="en-US" sz="1067" dirty="0">
                <a:solidFill>
                  <a:schemeClr val="tx1"/>
                </a:solidFill>
                <a:latin typeface="Arial" pitchFamily="34" charset="0"/>
                <a:cs typeface="Arial" pitchFamily="34" charset="0"/>
              </a:rPr>
              <a:t>Copyright © 2016 Accenture. All rights reserved.</a:t>
            </a:r>
          </a:p>
        </p:txBody>
      </p:sp>
    </p:spTree>
    <p:extLst>
      <p:ext uri="{BB962C8B-B14F-4D97-AF65-F5344CB8AC3E}">
        <p14:creationId xmlns:p14="http://schemas.microsoft.com/office/powerpoint/2010/main" val="1625483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35</a:t>
            </a:fld>
            <a:endParaRPr lang="en-US"/>
          </a:p>
        </p:txBody>
      </p:sp>
    </p:spTree>
    <p:extLst>
      <p:ext uri="{BB962C8B-B14F-4D97-AF65-F5344CB8AC3E}">
        <p14:creationId xmlns:p14="http://schemas.microsoft.com/office/powerpoint/2010/main" val="3414227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36</a:t>
            </a:fld>
            <a:endParaRPr lang="en-US"/>
          </a:p>
        </p:txBody>
      </p:sp>
    </p:spTree>
    <p:extLst>
      <p:ext uri="{BB962C8B-B14F-4D97-AF65-F5344CB8AC3E}">
        <p14:creationId xmlns:p14="http://schemas.microsoft.com/office/powerpoint/2010/main" val="577783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Helvetica Neue"/>
              </a:rPr>
              <a:t>Prefetch</a:t>
            </a:r>
            <a:r>
              <a:rPr lang="en-US" b="0" i="0" dirty="0">
                <a:solidFill>
                  <a:srgbClr val="000000"/>
                </a:solidFill>
                <a:effectLst/>
                <a:latin typeface="Helvetica Neue"/>
              </a:rPr>
              <a:t>: , if your are using CPU and GPU for training. If your GPU is busy training. pre-fetch will load the next set of batch from your disk and that will improve the performance</a:t>
            </a:r>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37</a:t>
            </a:fld>
            <a:endParaRPr lang="en-US"/>
          </a:p>
        </p:txBody>
      </p:sp>
    </p:spTree>
    <p:extLst>
      <p:ext uri="{BB962C8B-B14F-4D97-AF65-F5344CB8AC3E}">
        <p14:creationId xmlns:p14="http://schemas.microsoft.com/office/powerpoint/2010/main" val="211107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Helvetica Neue"/>
              </a:rPr>
              <a:t>Prefetch</a:t>
            </a:r>
            <a:r>
              <a:rPr lang="en-US" b="0" i="0" dirty="0">
                <a:solidFill>
                  <a:srgbClr val="000000"/>
                </a:solidFill>
                <a:effectLst/>
                <a:latin typeface="Helvetica Neue"/>
              </a:rPr>
              <a:t>: , if you are using CPU and GPU for training. If your GPU is busy training. pre-fetch will load the next set of batches from your disk, and that will improve the performance.  Both GPU and CPU are working together.</a:t>
            </a:r>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38</a:t>
            </a:fld>
            <a:endParaRPr lang="en-US"/>
          </a:p>
        </p:txBody>
      </p:sp>
    </p:spTree>
    <p:extLst>
      <p:ext uri="{BB962C8B-B14F-4D97-AF65-F5344CB8AC3E}">
        <p14:creationId xmlns:p14="http://schemas.microsoft.com/office/powerpoint/2010/main" val="1115315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000000"/>
                </a:solidFill>
                <a:effectLst/>
                <a:latin typeface="Helvetica Neue"/>
              </a:rPr>
              <a:t>tf.data.AUTOTUNE</a:t>
            </a:r>
            <a:r>
              <a:rPr lang="en-US" b="0" i="0" dirty="0">
                <a:solidFill>
                  <a:srgbClr val="000000"/>
                </a:solidFill>
                <a:effectLst/>
                <a:latin typeface="Helvetica Neue"/>
              </a:rPr>
              <a:t> - I am allowing </a:t>
            </a:r>
            <a:r>
              <a:rPr lang="en-US" b="0" i="0" dirty="0" err="1">
                <a:solidFill>
                  <a:srgbClr val="000000"/>
                </a:solidFill>
                <a:effectLst/>
                <a:latin typeface="Helvetica Neue"/>
              </a:rPr>
              <a:t>tensorflow</a:t>
            </a:r>
            <a:r>
              <a:rPr lang="en-US" b="0" i="0" dirty="0">
                <a:solidFill>
                  <a:srgbClr val="000000"/>
                </a:solidFill>
                <a:effectLst/>
                <a:latin typeface="Helvetica Neue"/>
              </a:rPr>
              <a:t> how many batches to load while GPU is training.</a:t>
            </a:r>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40</a:t>
            </a:fld>
            <a:endParaRPr lang="en-US"/>
          </a:p>
        </p:txBody>
      </p:sp>
    </p:spTree>
    <p:extLst>
      <p:ext uri="{BB962C8B-B14F-4D97-AF65-F5344CB8AC3E}">
        <p14:creationId xmlns:p14="http://schemas.microsoft.com/office/powerpoint/2010/main" val="1748860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000000"/>
                </a:solidFill>
                <a:effectLst/>
                <a:latin typeface="Helvetica Neue"/>
              </a:rPr>
              <a:t>tf.data.AUTOTUNE</a:t>
            </a:r>
            <a:r>
              <a:rPr lang="en-US" b="0" i="0" dirty="0">
                <a:solidFill>
                  <a:srgbClr val="000000"/>
                </a:solidFill>
                <a:effectLst/>
                <a:latin typeface="Helvetica Neue"/>
              </a:rPr>
              <a:t> - I am allowing </a:t>
            </a:r>
            <a:r>
              <a:rPr lang="en-US" b="0" i="0" dirty="0" err="1">
                <a:solidFill>
                  <a:srgbClr val="000000"/>
                </a:solidFill>
                <a:effectLst/>
                <a:latin typeface="Helvetica Neue"/>
              </a:rPr>
              <a:t>tensorflow</a:t>
            </a:r>
            <a:r>
              <a:rPr lang="en-US" b="0" i="0" dirty="0">
                <a:solidFill>
                  <a:srgbClr val="000000"/>
                </a:solidFill>
                <a:effectLst/>
                <a:latin typeface="Helvetica Neue"/>
              </a:rPr>
              <a:t> how many batches to load while GPU is training. You want to make optimal use of your hardware resources and pre-fetch allows you to do that. </a:t>
            </a:r>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41</a:t>
            </a:fld>
            <a:endParaRPr lang="en-US"/>
          </a:p>
        </p:txBody>
      </p:sp>
    </p:spTree>
    <p:extLst>
      <p:ext uri="{BB962C8B-B14F-4D97-AF65-F5344CB8AC3E}">
        <p14:creationId xmlns:p14="http://schemas.microsoft.com/office/powerpoint/2010/main" val="680319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42</a:t>
            </a:fld>
            <a:endParaRPr lang="en-US"/>
          </a:p>
        </p:txBody>
      </p:sp>
    </p:spTree>
    <p:extLst>
      <p:ext uri="{BB962C8B-B14F-4D97-AF65-F5344CB8AC3E}">
        <p14:creationId xmlns:p14="http://schemas.microsoft.com/office/powerpoint/2010/main" val="4057518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Helvetica Neue"/>
              </a:rPr>
              <a:t>Cache</a:t>
            </a:r>
            <a:r>
              <a:rPr lang="en-US" b="0" i="0" dirty="0">
                <a:solidFill>
                  <a:srgbClr val="000000"/>
                </a:solidFill>
                <a:effectLst/>
                <a:latin typeface="Helvetica Neue"/>
              </a:rPr>
              <a:t>: It will read the image from the disk and then for the next iteration when you select the new image. It will keep the image in the memory. This improves the performance of your pipeline.</a:t>
            </a:r>
            <a:endParaRPr lang="en-US" dirty="0"/>
          </a:p>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43</a:t>
            </a:fld>
            <a:endParaRPr lang="en-US"/>
          </a:p>
        </p:txBody>
      </p:sp>
    </p:spTree>
    <p:extLst>
      <p:ext uri="{BB962C8B-B14F-4D97-AF65-F5344CB8AC3E}">
        <p14:creationId xmlns:p14="http://schemas.microsoft.com/office/powerpoint/2010/main" val="2781547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Data Augmentation</a:t>
            </a:r>
          </a:p>
          <a:p>
            <a:pPr algn="l"/>
            <a:r>
              <a:rPr lang="en-US" b="0" i="0" dirty="0">
                <a:solidFill>
                  <a:srgbClr val="000000"/>
                </a:solidFill>
                <a:effectLst/>
                <a:latin typeface="Helvetica Neue"/>
              </a:rPr>
              <a:t>Data Augmentation is needed when we have less data, this boosts the accuracy of our model by augmenting the data.</a:t>
            </a:r>
          </a:p>
          <a:p>
            <a:pPr algn="l"/>
            <a:r>
              <a:rPr lang="en-US" b="0" i="0" dirty="0">
                <a:solidFill>
                  <a:srgbClr val="000000"/>
                </a:solidFill>
                <a:effectLst/>
                <a:latin typeface="Helvetica Neue"/>
              </a:rPr>
              <a:t>What we do is let’s say if have this original image in your training dataset. you create four new samples training samples out of that. You apply different transformation let's say horizontal flip, contrast. you see contrast is increased in this image. So, You taking same image you applying some filter, some contrast, some transformation, you are generating new training samples. See here I rotated the images, and now i will use all five images for my training. I have one image i have created four extra image. I used all 5 images for my training. So that my model is robust. So tomorrow, when I start predicting in the real world if someone gives me rotated image my model knows how to predict that. That's the idea behind data augmentation</a:t>
            </a:r>
          </a:p>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44</a:t>
            </a:fld>
            <a:endParaRPr lang="en-US"/>
          </a:p>
        </p:txBody>
      </p:sp>
    </p:spTree>
    <p:extLst>
      <p:ext uri="{BB962C8B-B14F-4D97-AF65-F5344CB8AC3E}">
        <p14:creationId xmlns:p14="http://schemas.microsoft.com/office/powerpoint/2010/main" val="2580158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used to handle the variety of inputs such that they can generically classify those varieties of inputs.</a:t>
            </a:r>
          </a:p>
        </p:txBody>
      </p:sp>
      <p:sp>
        <p:nvSpPr>
          <p:cNvPr id="4" name="Slide Number Placeholder 3"/>
          <p:cNvSpPr>
            <a:spLocks noGrp="1"/>
          </p:cNvSpPr>
          <p:nvPr>
            <p:ph type="sldNum" sz="quarter" idx="5"/>
          </p:nvPr>
        </p:nvSpPr>
        <p:spPr/>
        <p:txBody>
          <a:bodyPr/>
          <a:lstStyle/>
          <a:p>
            <a:fld id="{F90D0C87-711F-4DFC-B323-5775C3DBE807}" type="slidenum">
              <a:rPr lang="en-US" smtClean="0"/>
              <a:t>63</a:t>
            </a:fld>
            <a:endParaRPr lang="en-US"/>
          </a:p>
        </p:txBody>
      </p:sp>
    </p:spTree>
    <p:extLst>
      <p:ext uri="{BB962C8B-B14F-4D97-AF65-F5344CB8AC3E}">
        <p14:creationId xmlns:p14="http://schemas.microsoft.com/office/powerpoint/2010/main" val="2523021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a:xfrm>
            <a:off x="655638" y="4733925"/>
            <a:ext cx="5486400" cy="3600450"/>
          </a:xfrm>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p:txBody>
      </p:sp>
      <p:sp>
        <p:nvSpPr>
          <p:cNvPr id="4" name="TextBox 3"/>
          <p:cNvSpPr txBox="1"/>
          <p:nvPr/>
        </p:nvSpPr>
        <p:spPr>
          <a:xfrm>
            <a:off x="160867" y="8813006"/>
            <a:ext cx="3268133" cy="203200"/>
          </a:xfrm>
          <a:prstGeom prst="rect">
            <a:avLst/>
          </a:prstGeom>
          <a:noFill/>
        </p:spPr>
        <p:txBody>
          <a:bodyPr wrap="square" lIns="0" tIns="0" rIns="0" bIns="0" rtlCol="0" anchor="b" anchorCtr="0">
            <a:noAutofit/>
          </a:bodyPr>
          <a:lstStyle/>
          <a:p>
            <a:pPr marL="0" marR="0" indent="0" algn="l" defTabSz="1219170" rtl="0" eaLnBrk="1" fontAlgn="base" latinLnBrk="0" hangingPunct="1">
              <a:lnSpc>
                <a:spcPct val="100000"/>
              </a:lnSpc>
              <a:spcBef>
                <a:spcPct val="0"/>
              </a:spcBef>
              <a:spcAft>
                <a:spcPct val="0"/>
              </a:spcAft>
              <a:buClrTx/>
              <a:buSzTx/>
              <a:buFontTx/>
              <a:buNone/>
              <a:tabLst/>
              <a:defRPr/>
            </a:pPr>
            <a:r>
              <a:rPr lang="en-US" sz="1067" dirty="0">
                <a:solidFill>
                  <a:schemeClr val="tx1"/>
                </a:solidFill>
                <a:latin typeface="Arial" pitchFamily="34" charset="0"/>
                <a:cs typeface="Arial" pitchFamily="34" charset="0"/>
              </a:rPr>
              <a:t>Copyright © 2016 Accenture. All rights reserved.</a:t>
            </a:r>
          </a:p>
        </p:txBody>
      </p:sp>
    </p:spTree>
    <p:extLst>
      <p:ext uri="{BB962C8B-B14F-4D97-AF65-F5344CB8AC3E}">
        <p14:creationId xmlns:p14="http://schemas.microsoft.com/office/powerpoint/2010/main" val="2296857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first part we used convolution operations is feature extraction part and the second portion is the where we are using dense neural network is called classifications because the first part is detecting all the features eyes, nose, ears, hands and legs. Second part is responsible for classification.</a:t>
            </a:r>
          </a:p>
          <a:p>
            <a:endParaRPr lang="en-US" dirty="0"/>
          </a:p>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64</a:t>
            </a:fld>
            <a:endParaRPr lang="en-US"/>
          </a:p>
        </p:txBody>
      </p:sp>
    </p:spTree>
    <p:extLst>
      <p:ext uri="{BB962C8B-B14F-4D97-AF65-F5344CB8AC3E}">
        <p14:creationId xmlns:p14="http://schemas.microsoft.com/office/powerpoint/2010/main" val="3055295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t>
            </a:r>
            <a:r>
              <a:rPr lang="en-US" dirty="0" err="1"/>
              <a:t>reLu</a:t>
            </a:r>
            <a:r>
              <a:rPr lang="en-US" dirty="0"/>
              <a:t> to bring nonlinearity in our model. What it will do is it will take the feature map. Whatever negative values are there. It just replaces that with zero. If the value is more than zero it will keep as it is. </a:t>
            </a:r>
          </a:p>
        </p:txBody>
      </p:sp>
      <p:sp>
        <p:nvSpPr>
          <p:cNvPr id="4" name="Slide Number Placeholder 3"/>
          <p:cNvSpPr>
            <a:spLocks noGrp="1"/>
          </p:cNvSpPr>
          <p:nvPr>
            <p:ph type="sldNum" sz="quarter" idx="5"/>
          </p:nvPr>
        </p:nvSpPr>
        <p:spPr/>
        <p:txBody>
          <a:bodyPr/>
          <a:lstStyle/>
          <a:p>
            <a:fld id="{F90D0C87-711F-4DFC-B323-5775C3DBE807}" type="slidenum">
              <a:rPr lang="en-US" smtClean="0"/>
              <a:t>65</a:t>
            </a:fld>
            <a:endParaRPr lang="en-US"/>
          </a:p>
        </p:txBody>
      </p:sp>
    </p:spTree>
    <p:extLst>
      <p:ext uri="{BB962C8B-B14F-4D97-AF65-F5344CB8AC3E}">
        <p14:creationId xmlns:p14="http://schemas.microsoft.com/office/powerpoint/2010/main" val="3596716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70</a:t>
            </a:fld>
            <a:endParaRPr lang="en-US"/>
          </a:p>
        </p:txBody>
      </p:sp>
    </p:spTree>
    <p:extLst>
      <p:ext uri="{BB962C8B-B14F-4D97-AF65-F5344CB8AC3E}">
        <p14:creationId xmlns:p14="http://schemas.microsoft.com/office/powerpoint/2010/main" val="210223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71</a:t>
            </a:fld>
            <a:endParaRPr lang="en-US"/>
          </a:p>
        </p:txBody>
      </p:sp>
    </p:spTree>
    <p:extLst>
      <p:ext uri="{BB962C8B-B14F-4D97-AF65-F5344CB8AC3E}">
        <p14:creationId xmlns:p14="http://schemas.microsoft.com/office/powerpoint/2010/main" val="2457313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Data Augmentation</a:t>
            </a:r>
          </a:p>
          <a:p>
            <a:pPr algn="l"/>
            <a:r>
              <a:rPr lang="en-US" b="0" i="0" dirty="0">
                <a:solidFill>
                  <a:srgbClr val="000000"/>
                </a:solidFill>
                <a:effectLst/>
                <a:latin typeface="Helvetica Neue"/>
              </a:rPr>
              <a:t>Data Augmentation is needed when we have less data, this boosts the accuracy of our model by augmenting the data.</a:t>
            </a:r>
          </a:p>
          <a:p>
            <a:pPr algn="l"/>
            <a:r>
              <a:rPr lang="en-US" b="0" i="0" dirty="0">
                <a:solidFill>
                  <a:srgbClr val="000000"/>
                </a:solidFill>
                <a:effectLst/>
                <a:latin typeface="Helvetica Neue"/>
              </a:rPr>
              <a:t>What we do is let’s say if have this original image in your training dataset. you create four new samples training samples out of that. You apply different transformation let's say horizontal flip, contrast. you see contrast is increased in this image. So, You taking same image you applying some filter, some contrast, some transformation, you are generating new training samples. See here I rotated the images, and now i will use all five images for my training. I have one image i have created four extra image. I used all 5 images for my training. So that my model is robust. So tomorrow, when I start predicting in the real world if someone gives me rotated image my model knows how to predict that. That's the idea behind data augmentation</a:t>
            </a:r>
          </a:p>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78</a:t>
            </a:fld>
            <a:endParaRPr lang="en-US"/>
          </a:p>
        </p:txBody>
      </p:sp>
    </p:spTree>
    <p:extLst>
      <p:ext uri="{BB962C8B-B14F-4D97-AF65-F5344CB8AC3E}">
        <p14:creationId xmlns:p14="http://schemas.microsoft.com/office/powerpoint/2010/main" val="219636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divide the process of Agriculture into different parts</a:t>
            </a:r>
          </a:p>
          <a:p>
            <a:endParaRPr lang="en-US" dirty="0"/>
          </a:p>
          <a:p>
            <a:r>
              <a:rPr lang="en-US" dirty="0"/>
              <a:t>Preparation of Soil:</a:t>
            </a:r>
          </a:p>
          <a:p>
            <a:r>
              <a:rPr lang="en-US" dirty="0"/>
              <a:t>- It is the initial stage of the farming</a:t>
            </a:r>
          </a:p>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6</a:t>
            </a:fld>
            <a:endParaRPr lang="en-US"/>
          </a:p>
        </p:txBody>
      </p:sp>
    </p:spTree>
    <p:extLst>
      <p:ext uri="{BB962C8B-B14F-4D97-AF65-F5344CB8AC3E}">
        <p14:creationId xmlns:p14="http://schemas.microsoft.com/office/powerpoint/2010/main" val="18010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help them make decisions in a better way. We are focusing on seeding and planting decisions , their fertility decisions and helping them with field insights. Which is kind of targeting their most venerable area. </a:t>
            </a:r>
          </a:p>
          <a:p>
            <a:endParaRPr lang="en-US" dirty="0"/>
          </a:p>
          <a:p>
            <a:r>
              <a:rPr lang="en-US" dirty="0"/>
              <a:t>Through AI, we are building capabilities in data science as software engineers. Like everyone said here, getting the data is a very challenging part of the business, and I can think that we’re kind of you see the last layer where climate is the area where we have been investing a lot of time here. So we have data from weather , to remote sensing, to field data, to germplasm, so genetics is involved, and grower data. </a:t>
            </a:r>
          </a:p>
          <a:p>
            <a:endParaRPr lang="en-US" dirty="0"/>
          </a:p>
          <a:p>
            <a:r>
              <a:rPr lang="en-US" dirty="0"/>
              <a:t>It’s very similar to healthcare, we are helping growers to make decisions in a personalized manner right to actually making the decision in their field. In the world of healthcare , right now is moving in that directions, to help you make a decision about which treatment to get , which drug to take . It’s taking a similar view where they are looking at a system problem, right you have genetics, you have environment, you're trying to see how it interact with each other with a  person. It’s very similar to the approach we’re taking and we’re trying to understand and it’s very complex. Just like healthcare, getting </a:t>
            </a:r>
            <a:r>
              <a:rPr lang="en-US" dirty="0" err="1"/>
              <a:t>personalised</a:t>
            </a:r>
            <a:r>
              <a:rPr lang="en-US" dirty="0"/>
              <a:t> medicine for you is hard. It’s very similar issue in agriculture.</a:t>
            </a:r>
          </a:p>
          <a:p>
            <a:endParaRPr lang="en-US" dirty="0"/>
          </a:p>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7</a:t>
            </a:fld>
            <a:endParaRPr lang="en-US"/>
          </a:p>
        </p:txBody>
      </p:sp>
    </p:spTree>
    <p:extLst>
      <p:ext uri="{BB962C8B-B14F-4D97-AF65-F5344CB8AC3E}">
        <p14:creationId xmlns:p14="http://schemas.microsoft.com/office/powerpoint/2010/main" val="281504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still tackle it. In climate we kind look at data science as a three-way problem. First you really do need the data, we have data from experiments, but I will challenge everyone to think that if you think worlds like marketing, google advertising and things like that where experiments can be run really often and you get feedback really often. </a:t>
            </a:r>
          </a:p>
          <a:p>
            <a:endParaRPr lang="en-US" dirty="0"/>
          </a:p>
          <a:p>
            <a:r>
              <a:rPr lang="en-US" dirty="0"/>
              <a:t>In agriculture that’s not the case. You can’t run an experiment really often. You put it in the field and it takes season and the season is a year, and hence no matter how much you water it, fertilize it. It’s just not going to grow fast, and so you have to have a year and so experiments are very cost-intensive in agriculture and very time consuming, and that is probably not the biggest the best way to get big data. So you get data from experiments, but it’s usually not huge. </a:t>
            </a:r>
          </a:p>
          <a:p>
            <a:endParaRPr lang="en-US" dirty="0"/>
          </a:p>
          <a:p>
            <a:r>
              <a:rPr lang="en-US" dirty="0"/>
              <a:t>The other way to get data is from either actual grower's rights. So, we do have thousands of growers who grow on thousands of acres. So you do the math, and you get a lot of data. </a:t>
            </a:r>
          </a:p>
          <a:p>
            <a:endParaRPr lang="en-US" dirty="0"/>
          </a:p>
          <a:p>
            <a:r>
              <a:rPr lang="en-US" dirty="0"/>
              <a:t>A similar kind of strategy that climate has been taking is helping growers get into a platform that really does get them a sense of understanding the data, better understanding the insight into the data and learning from each other. </a:t>
            </a:r>
          </a:p>
          <a:p>
            <a:endParaRPr lang="en-US" dirty="0"/>
          </a:p>
          <a:p>
            <a:r>
              <a:rPr lang="en-US" dirty="0"/>
              <a:t>So, we get the data, get the domain science, we do need domain experts in the agriculture business to understand things and to bring together statistician machine learners with domain experts because ultimately when we are working with the weather, we work with agriculture soil, we work with plant scientist, we need  all these experts because we got the understanding that we cannot build black boxes </a:t>
            </a:r>
          </a:p>
          <a:p>
            <a:endParaRPr lang="en-US" dirty="0"/>
          </a:p>
          <a:p>
            <a:r>
              <a:rPr lang="en-US" dirty="0"/>
              <a:t>Our clients will not trust us if we build complete black boxes this is less of an issue I think, for if you google search, you really don’t care to google just invented a new algorithm it’s deep learning, it’s the new search engine you’re like I’m going to get my result better </a:t>
            </a:r>
          </a:p>
          <a:p>
            <a:endParaRPr lang="en-US" dirty="0"/>
          </a:p>
          <a:p>
            <a:r>
              <a:rPr lang="en-US" dirty="0"/>
              <a:t>Growers are not going to respond that nicely to it. That’s their livelihood. They are not going to trust you just because built an awesome machine learning, deep learning, shallow learning, or wide learning algorithm. They’re not going to trust you because you say it’s working.</a:t>
            </a:r>
          </a:p>
          <a:p>
            <a:endParaRPr lang="en-US" dirty="0"/>
          </a:p>
          <a:p>
            <a:r>
              <a:rPr lang="en-US" dirty="0"/>
              <a:t>There is back testing; there is the right way of doing this to prove and the way to prove it is to wait for a year and so or maybe several years and so it’s a hard problem. </a:t>
            </a:r>
          </a:p>
          <a:p>
            <a:endParaRPr lang="en-US" dirty="0"/>
          </a:p>
          <a:p>
            <a:r>
              <a:rPr lang="en-US" dirty="0"/>
              <a:t>One of the ways we have tackled it is to bring the domain scientists internally and try to build models which have explanatory value in them </a:t>
            </a:r>
          </a:p>
          <a:p>
            <a:endParaRPr lang="en-US" dirty="0"/>
          </a:p>
          <a:p>
            <a:r>
              <a:rPr lang="en-US" dirty="0"/>
              <a:t>The last piece is a data scientist, and we have our team this way. We have domain scientists and data scientists, and engineers all sitting in one team. </a:t>
            </a:r>
          </a:p>
          <a:p>
            <a:endParaRPr lang="en-US" dirty="0"/>
          </a:p>
          <a:p>
            <a:endParaRPr lang="en-US" dirty="0"/>
          </a:p>
        </p:txBody>
      </p:sp>
      <p:sp>
        <p:nvSpPr>
          <p:cNvPr id="4" name="Slide Number Placeholder 3"/>
          <p:cNvSpPr>
            <a:spLocks noGrp="1"/>
          </p:cNvSpPr>
          <p:nvPr>
            <p:ph type="sldNum" sz="quarter" idx="5"/>
          </p:nvPr>
        </p:nvSpPr>
        <p:spPr/>
        <p:txBody>
          <a:bodyPr/>
          <a:lstStyle/>
          <a:p>
            <a:fld id="{F90D0C87-711F-4DFC-B323-5775C3DBE807}" type="slidenum">
              <a:rPr lang="en-US" smtClean="0"/>
              <a:t>8</a:t>
            </a:fld>
            <a:endParaRPr lang="en-US"/>
          </a:p>
        </p:txBody>
      </p:sp>
    </p:spTree>
    <p:extLst>
      <p:ext uri="{BB962C8B-B14F-4D97-AF65-F5344CB8AC3E}">
        <p14:creationId xmlns:p14="http://schemas.microsoft.com/office/powerpoint/2010/main" val="3300540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are wrong but some models are little bit more practical than others so we should use those. We lead that kind of mantra in the company where we believe we need to build models, but we also need to understand their vulnerability , understand when they are going to work and when they are not going to work so well and learn how to protect that kind of problem.  </a:t>
            </a:r>
          </a:p>
        </p:txBody>
      </p:sp>
      <p:sp>
        <p:nvSpPr>
          <p:cNvPr id="4" name="Slide Number Placeholder 3"/>
          <p:cNvSpPr>
            <a:spLocks noGrp="1"/>
          </p:cNvSpPr>
          <p:nvPr>
            <p:ph type="sldNum" sz="quarter" idx="5"/>
          </p:nvPr>
        </p:nvSpPr>
        <p:spPr/>
        <p:txBody>
          <a:bodyPr/>
          <a:lstStyle/>
          <a:p>
            <a:fld id="{F90D0C87-711F-4DFC-B323-5775C3DBE807}" type="slidenum">
              <a:rPr lang="en-US" smtClean="0"/>
              <a:t>9</a:t>
            </a:fld>
            <a:endParaRPr lang="en-US"/>
          </a:p>
        </p:txBody>
      </p:sp>
    </p:spTree>
    <p:extLst>
      <p:ext uri="{BB962C8B-B14F-4D97-AF65-F5344CB8AC3E}">
        <p14:creationId xmlns:p14="http://schemas.microsoft.com/office/powerpoint/2010/main" val="3471207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lots of data, so we build models. We’ve lots of data just to give you some sense. We good seed genetics phenotype, genotype kind of information on different seeds</a:t>
            </a:r>
          </a:p>
          <a:p>
            <a:endParaRPr lang="en-US" dirty="0"/>
          </a:p>
          <a:p>
            <a:r>
              <a:rPr lang="en-US" dirty="0"/>
              <a:t>We monitor we have our own monitoring systems, and we also tap lots of publicly available environmental conditions data .</a:t>
            </a:r>
          </a:p>
          <a:p>
            <a:endParaRPr lang="en-US" dirty="0"/>
          </a:p>
          <a:p>
            <a:r>
              <a:rPr lang="en-US" dirty="0"/>
              <a:t>Then you look at this tractor. You know how many sensors are on this tracker. There are hundreds of sensors on one harvester or single harvester.  The amount of data that today that is being collected from harvesters and planters is insanely rich. </a:t>
            </a:r>
          </a:p>
          <a:p>
            <a:endParaRPr lang="en-US" dirty="0"/>
          </a:p>
          <a:p>
            <a:r>
              <a:rPr lang="en-US" dirty="0"/>
              <a:t>With this rich, rich dataset that sensors are collecting today in real-time, you can see how people are planting, what they are planting, how much they’re planting, and how much space there is between seeds like it.  So, it’s a really rich data sets </a:t>
            </a:r>
          </a:p>
          <a:p>
            <a:endParaRPr lang="en-US" dirty="0"/>
          </a:p>
          <a:p>
            <a:r>
              <a:rPr lang="en-US" dirty="0"/>
              <a:t>And then we have ground sensors obviously for soil moisture, for example, nitrogen, potassium, and other kinds of fertility information. We’re taking a system approach from all sides of the data. </a:t>
            </a:r>
          </a:p>
        </p:txBody>
      </p:sp>
      <p:sp>
        <p:nvSpPr>
          <p:cNvPr id="4" name="Slide Number Placeholder 3"/>
          <p:cNvSpPr>
            <a:spLocks noGrp="1"/>
          </p:cNvSpPr>
          <p:nvPr>
            <p:ph type="sldNum" sz="quarter" idx="5"/>
          </p:nvPr>
        </p:nvSpPr>
        <p:spPr/>
        <p:txBody>
          <a:bodyPr/>
          <a:lstStyle/>
          <a:p>
            <a:fld id="{F90D0C87-711F-4DFC-B323-5775C3DBE807}" type="slidenum">
              <a:rPr lang="en-US" smtClean="0"/>
              <a:t>10</a:t>
            </a:fld>
            <a:endParaRPr lang="en-US"/>
          </a:p>
        </p:txBody>
      </p:sp>
    </p:spTree>
    <p:extLst>
      <p:ext uri="{BB962C8B-B14F-4D97-AF65-F5344CB8AC3E}">
        <p14:creationId xmlns:p14="http://schemas.microsoft.com/office/powerpoint/2010/main" val="131349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C4FCD-8FDB-492E-96FA-11762F0FB0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13CCDD-B368-4A2D-981B-1A2A97E68D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AE41ED-95AC-4FF2-837B-B42EA99CA0FF}"/>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5" name="Footer Placeholder 4">
            <a:extLst>
              <a:ext uri="{FF2B5EF4-FFF2-40B4-BE49-F238E27FC236}">
                <a16:creationId xmlns:a16="http://schemas.microsoft.com/office/drawing/2014/main" id="{AD60CD42-88AC-471A-AB67-CEB884A5B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C3B01-719B-47F0-AF93-BC4D83271B83}"/>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2004188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CBC9-96DC-4A66-A1E2-856E0A0B48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4289A6-8186-4456-BA2D-C12E5B147F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6C735-B9CC-45A8-AE00-46706C8ACFE5}"/>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5" name="Footer Placeholder 4">
            <a:extLst>
              <a:ext uri="{FF2B5EF4-FFF2-40B4-BE49-F238E27FC236}">
                <a16:creationId xmlns:a16="http://schemas.microsoft.com/office/drawing/2014/main" id="{0EDCED7D-11CB-40B7-8DFD-F19C0C0CB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FCD80-8CD5-473C-82D0-A00B6618B8A7}"/>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4022293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7D5D2E-EBC7-421F-8BEE-DCE2050CC8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798864-425A-4774-957E-D8C850B250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3CD6B6-0989-4429-A2DC-CBB9BDAF35C1}"/>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5" name="Footer Placeholder 4">
            <a:extLst>
              <a:ext uri="{FF2B5EF4-FFF2-40B4-BE49-F238E27FC236}">
                <a16:creationId xmlns:a16="http://schemas.microsoft.com/office/drawing/2014/main" id="{4D82C7F9-B561-42A1-A896-717C66693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09AC2-CE60-4F12-8078-AB7E39AAD1C4}"/>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3156261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defaul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536448" y="365125"/>
            <a:ext cx="11058144" cy="354203"/>
          </a:xfrm>
          <a:prstGeom prst="rect">
            <a:avLst/>
          </a:prstGeom>
        </p:spPr>
        <p:txBody>
          <a:bodyPr lIns="0" tIns="0" rIns="0" bIns="0"/>
          <a:lstStyle>
            <a:lvl1pPr>
              <a:defRPr sz="1600" b="1" i="0">
                <a:latin typeface="Graphik Black" charset="0"/>
                <a:ea typeface="Graphik Black" charset="0"/>
                <a:cs typeface="Graphik Black" charset="0"/>
              </a:defRPr>
            </a:lvl1pPr>
          </a:lstStyle>
          <a:p>
            <a:r>
              <a:rPr lang="en-US"/>
              <a:t>CLICK TO EDIT MASTER TITLE STYLE</a:t>
            </a:r>
          </a:p>
        </p:txBody>
      </p:sp>
      <p:sp>
        <p:nvSpPr>
          <p:cNvPr id="9" name="Text Placeholder 8"/>
          <p:cNvSpPr>
            <a:spLocks noGrp="1"/>
          </p:cNvSpPr>
          <p:nvPr>
            <p:ph type="body" sz="quarter" idx="10" hasCustomPrompt="1"/>
          </p:nvPr>
        </p:nvSpPr>
        <p:spPr>
          <a:xfrm>
            <a:off x="536448" y="1341120"/>
            <a:ext cx="11058144" cy="731520"/>
          </a:xfrm>
          <a:prstGeom prst="rect">
            <a:avLst/>
          </a:prstGeom>
        </p:spPr>
        <p:txBody>
          <a:bodyPr/>
          <a:lstStyle>
            <a:lvl1pPr marL="0" indent="0">
              <a:buNone/>
              <a:defRPr sz="2000" b="1" i="0">
                <a:latin typeface="Graphik Black" charset="0"/>
                <a:ea typeface="Graphik Black" charset="0"/>
                <a:cs typeface="Graphik Black" charset="0"/>
              </a:defRPr>
            </a:lvl1pPr>
            <a:lvl2pPr marL="457200" indent="0">
              <a:buNone/>
              <a:defRPr>
                <a:latin typeface="Graphik" charset="0"/>
                <a:ea typeface="Graphik" charset="0"/>
                <a:cs typeface="Graphik" charset="0"/>
              </a:defRPr>
            </a:lvl2pPr>
            <a:lvl3pPr marL="914400" indent="0">
              <a:buNone/>
              <a:defRPr>
                <a:latin typeface="Graphik" charset="0"/>
                <a:ea typeface="Graphik" charset="0"/>
                <a:cs typeface="Graphik" charset="0"/>
              </a:defRPr>
            </a:lvl3pPr>
            <a:lvl4pPr marL="1371600" indent="0">
              <a:buNone/>
              <a:defRPr>
                <a:latin typeface="Graphik" charset="0"/>
                <a:ea typeface="Graphik" charset="0"/>
                <a:cs typeface="Graphik" charset="0"/>
              </a:defRPr>
            </a:lvl4pPr>
            <a:lvl5pPr marL="1828800" indent="0">
              <a:buNone/>
              <a:defRPr>
                <a:latin typeface="Graphik" charset="0"/>
                <a:ea typeface="Graphik" charset="0"/>
                <a:cs typeface="Graphik"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1" hasCustomPrompt="1"/>
          </p:nvPr>
        </p:nvSpPr>
        <p:spPr>
          <a:xfrm>
            <a:off x="536574" y="622491"/>
            <a:ext cx="11058018" cy="535749"/>
          </a:xfrm>
          <a:prstGeom prst="rect">
            <a:avLst/>
          </a:prstGeom>
        </p:spPr>
        <p:txBody>
          <a:bodyPr lIns="0" tIns="0" rIns="0" bIns="0"/>
          <a:lstStyle>
            <a:lvl1pPr marL="0" indent="0">
              <a:lnSpc>
                <a:spcPct val="80000"/>
              </a:lnSpc>
              <a:buNone/>
              <a:defRPr sz="4000" b="1" i="0">
                <a:solidFill>
                  <a:srgbClr val="03FA7C"/>
                </a:solidFill>
                <a:latin typeface="Graphik Black" charset="0"/>
                <a:ea typeface="Graphik Black" charset="0"/>
                <a:cs typeface="Graphik Black" charset="0"/>
              </a:defRPr>
            </a:lvl1pPr>
            <a:lvl2pPr marL="457200" indent="0">
              <a:buNone/>
              <a:defRPr>
                <a:solidFill>
                  <a:srgbClr val="03FA7C"/>
                </a:solidFill>
                <a:latin typeface="Graphik" charset="0"/>
                <a:ea typeface="Graphik" charset="0"/>
                <a:cs typeface="Graphik" charset="0"/>
              </a:defRPr>
            </a:lvl2pPr>
            <a:lvl3pPr marL="914400" indent="0">
              <a:buNone/>
              <a:defRPr>
                <a:solidFill>
                  <a:srgbClr val="03FA7C"/>
                </a:solidFill>
                <a:latin typeface="Graphik" charset="0"/>
                <a:ea typeface="Graphik" charset="0"/>
                <a:cs typeface="Graphik" charset="0"/>
              </a:defRPr>
            </a:lvl3pPr>
            <a:lvl4pPr marL="1371600" indent="0">
              <a:buNone/>
              <a:defRPr>
                <a:solidFill>
                  <a:srgbClr val="03FA7C"/>
                </a:solidFill>
                <a:latin typeface="Graphik" charset="0"/>
                <a:ea typeface="Graphik" charset="0"/>
                <a:cs typeface="Graphik" charset="0"/>
              </a:defRPr>
            </a:lvl4pPr>
            <a:lvl5pPr marL="1828800" indent="0">
              <a:buNone/>
              <a:defRPr>
                <a:solidFill>
                  <a:srgbClr val="03FA7C"/>
                </a:solidFill>
                <a:latin typeface="Graphik" charset="0"/>
                <a:ea typeface="Graphik" charset="0"/>
                <a:cs typeface="Graphik" charset="0"/>
              </a:defRPr>
            </a:lvl5pPr>
          </a:lstStyle>
          <a:p>
            <a:pPr lvl="0"/>
            <a:r>
              <a:rPr lang="en-US"/>
              <a:t>CLICK TO EDIT MASTER TEXT STYLES</a:t>
            </a:r>
          </a:p>
        </p:txBody>
      </p:sp>
    </p:spTree>
    <p:extLst>
      <p:ext uri="{BB962C8B-B14F-4D97-AF65-F5344CB8AC3E}">
        <p14:creationId xmlns:p14="http://schemas.microsoft.com/office/powerpoint/2010/main" val="1050021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 Option 1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11437937" cy="5067300"/>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8703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670175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20409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Tree>
    <p:extLst>
      <p:ext uri="{BB962C8B-B14F-4D97-AF65-F5344CB8AC3E}">
        <p14:creationId xmlns:p14="http://schemas.microsoft.com/office/powerpoint/2010/main" val="471339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p:txBody>
          <a:bodyPr/>
          <a:lstStyle>
            <a:lvl1pPr>
              <a:defRPr b="0"/>
            </a:lvl1pPr>
          </a:lstStyle>
          <a:p>
            <a:r>
              <a:rPr lang="en-US" dirty="0"/>
              <a:t>Click to edit Master title style</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262228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11430000" cy="990601"/>
          </a:xfrm>
        </p:spPr>
        <p:txBody>
          <a:bodyPr/>
          <a:lstStyle>
            <a:lvl1pPr>
              <a:defRPr b="0"/>
            </a:lvl1p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5806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1535883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0CFC-643B-4BC4-878E-754D135F7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D5E476-5894-40D9-B28F-CBF9A47DD7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4AFB44-A6CB-4C8A-84DC-718688DF2AD9}"/>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5" name="Footer Placeholder 4">
            <a:extLst>
              <a:ext uri="{FF2B5EF4-FFF2-40B4-BE49-F238E27FC236}">
                <a16:creationId xmlns:a16="http://schemas.microsoft.com/office/drawing/2014/main" id="{AB05D160-6C25-41CF-AAAD-3D792EBE2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DE606-56E0-4D86-981B-01F4E79D2A0D}"/>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299726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19196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9A97-D834-4E4A-B6FB-79497D2E87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0B6F64-0AFE-4CAB-8931-5F25FC23C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12F185-1DF4-4AC0-AF00-8AFC71306DA6}"/>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5" name="Footer Placeholder 4">
            <a:extLst>
              <a:ext uri="{FF2B5EF4-FFF2-40B4-BE49-F238E27FC236}">
                <a16:creationId xmlns:a16="http://schemas.microsoft.com/office/drawing/2014/main" id="{7A8C80E3-9B04-4095-9752-2A10595FC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EF837-EBB6-4248-AE44-C06D443B8034}"/>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213782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F307-FA4C-4D59-BB68-B25476F6D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FA366C-7DB6-4322-B62D-DF41EC3DBF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E8FB70-441C-4CB8-86FF-69990B15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067CFA-EA44-4FB1-864A-9C8307BC33CE}"/>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6" name="Footer Placeholder 5">
            <a:extLst>
              <a:ext uri="{FF2B5EF4-FFF2-40B4-BE49-F238E27FC236}">
                <a16:creationId xmlns:a16="http://schemas.microsoft.com/office/drawing/2014/main" id="{8C18C26B-8B41-415B-A5CC-1D9A23BD97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D8BEF-BE0A-40F9-9D31-F05D0C4F61E2}"/>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31445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A964-0493-42D5-A92B-FAB7610650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422113-8969-4902-8BFC-F9CBD3C605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EE285-90C2-4FA9-A9EF-9FC912F8B9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A89FCC-3204-450F-A016-C2F469AEBA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C3902E-C284-42E6-A8DE-D7C721E690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0267A2-3185-4E56-8F97-ED39C83C2559}"/>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8" name="Footer Placeholder 7">
            <a:extLst>
              <a:ext uri="{FF2B5EF4-FFF2-40B4-BE49-F238E27FC236}">
                <a16:creationId xmlns:a16="http://schemas.microsoft.com/office/drawing/2014/main" id="{01FF9484-2147-4513-AC14-0000A0BA56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5D3A2C-4FDA-47AF-BE40-9AE6B0C1EF1F}"/>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356964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E511-3356-4D0C-B929-5E80FE7193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6D5D3-28B3-422B-A5B5-CB8BD46C2302}"/>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4" name="Footer Placeholder 3">
            <a:extLst>
              <a:ext uri="{FF2B5EF4-FFF2-40B4-BE49-F238E27FC236}">
                <a16:creationId xmlns:a16="http://schemas.microsoft.com/office/drawing/2014/main" id="{1394DAA8-8684-4A63-8C9E-8CF558ECC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E29309-F10C-44C3-9A56-BE62FC97391B}"/>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18843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65B1C-D5A8-42FE-A43E-CEBD9DA3EA54}"/>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3" name="Footer Placeholder 2">
            <a:extLst>
              <a:ext uri="{FF2B5EF4-FFF2-40B4-BE49-F238E27FC236}">
                <a16:creationId xmlns:a16="http://schemas.microsoft.com/office/drawing/2014/main" id="{421A9C42-B4FB-4C59-BF09-1E38086ECD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86376C-B9A0-4108-9F9B-3474A6F61631}"/>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2112412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7C71-6EF9-46A3-8D85-16AE260C0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9C4040-3400-4E84-9A1B-799FF1AB33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BC9CA2-440C-44D1-B732-1EBA8DC97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853493-4A99-4089-9A6A-186B15BF58E7}"/>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6" name="Footer Placeholder 5">
            <a:extLst>
              <a:ext uri="{FF2B5EF4-FFF2-40B4-BE49-F238E27FC236}">
                <a16:creationId xmlns:a16="http://schemas.microsoft.com/office/drawing/2014/main" id="{4F8896A3-542B-45B8-AF87-D27F9CBF2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72E1C-0B8C-404D-9575-24EB754B1630}"/>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3645349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FFA0-D9B0-4E0A-8967-389EF9B50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141041-9E5B-4508-B9D1-D36B4F6D1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C1F2E-FC82-4BD5-8BCC-D16B6E6A5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B17AA-9E74-495F-B825-DA8FA62665D6}"/>
              </a:ext>
            </a:extLst>
          </p:cNvPr>
          <p:cNvSpPr>
            <a:spLocks noGrp="1"/>
          </p:cNvSpPr>
          <p:nvPr>
            <p:ph type="dt" sz="half" idx="10"/>
          </p:nvPr>
        </p:nvSpPr>
        <p:spPr/>
        <p:txBody>
          <a:bodyPr/>
          <a:lstStyle/>
          <a:p>
            <a:fld id="{F08199F1-528F-477C-839B-CE7E65D68331}" type="datetimeFigureOut">
              <a:rPr lang="en-US" smtClean="0"/>
              <a:t>9/16/2022</a:t>
            </a:fld>
            <a:endParaRPr lang="en-US"/>
          </a:p>
        </p:txBody>
      </p:sp>
      <p:sp>
        <p:nvSpPr>
          <p:cNvPr id="6" name="Footer Placeholder 5">
            <a:extLst>
              <a:ext uri="{FF2B5EF4-FFF2-40B4-BE49-F238E27FC236}">
                <a16:creationId xmlns:a16="http://schemas.microsoft.com/office/drawing/2014/main" id="{57A83F87-12EA-453D-8191-0065763E52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A0CC1-7A87-4BB8-AF09-CFFF0D658742}"/>
              </a:ext>
            </a:extLst>
          </p:cNvPr>
          <p:cNvSpPr>
            <a:spLocks noGrp="1"/>
          </p:cNvSpPr>
          <p:nvPr>
            <p:ph type="sldNum" sz="quarter" idx="12"/>
          </p:nvPr>
        </p:nvSpPr>
        <p:spPr/>
        <p:txBody>
          <a:bodyPr/>
          <a:lstStyle/>
          <a:p>
            <a:fld id="{D0DA7C61-993F-4D19-884B-368CEB347A32}" type="slidenum">
              <a:rPr lang="en-US" smtClean="0"/>
              <a:t>‹#›</a:t>
            </a:fld>
            <a:endParaRPr lang="en-US"/>
          </a:p>
        </p:txBody>
      </p:sp>
    </p:spTree>
    <p:extLst>
      <p:ext uri="{BB962C8B-B14F-4D97-AF65-F5344CB8AC3E}">
        <p14:creationId xmlns:p14="http://schemas.microsoft.com/office/powerpoint/2010/main" val="3485212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D46087-3373-4435-91FA-8993972A12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6A1059-E299-4D21-8EA7-4AB10CB44A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6324D-B849-430F-BEEB-B7FAAF04F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8199F1-528F-477C-839B-CE7E65D68331}" type="datetimeFigureOut">
              <a:rPr lang="en-US" smtClean="0"/>
              <a:t>9/16/2022</a:t>
            </a:fld>
            <a:endParaRPr lang="en-US"/>
          </a:p>
        </p:txBody>
      </p:sp>
      <p:sp>
        <p:nvSpPr>
          <p:cNvPr id="5" name="Footer Placeholder 4">
            <a:extLst>
              <a:ext uri="{FF2B5EF4-FFF2-40B4-BE49-F238E27FC236}">
                <a16:creationId xmlns:a16="http://schemas.microsoft.com/office/drawing/2014/main" id="{143E0630-37E8-4978-9A5D-846F62757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C46AAC-90AA-47AF-A46F-4197E2D744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A7C61-993F-4D19-884B-368CEB347A32}" type="slidenum">
              <a:rPr lang="en-US" smtClean="0"/>
              <a:t>‹#›</a:t>
            </a:fld>
            <a:endParaRPr lang="en-US"/>
          </a:p>
        </p:txBody>
      </p:sp>
    </p:spTree>
    <p:extLst>
      <p:ext uri="{BB962C8B-B14F-4D97-AF65-F5344CB8AC3E}">
        <p14:creationId xmlns:p14="http://schemas.microsoft.com/office/powerpoint/2010/main" val="2685003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5014476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hdr="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1.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s://www.analyticsinsight.net/category/artificial-intelligence/" TargetMode="Externa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arjuntejaswi/plant-village"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1.JPG"/><Relationship Id="rId11" Type="http://schemas.openxmlformats.org/officeDocument/2006/relationships/image" Target="../media/image36.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s>
</file>

<file path=ppt/slides/_rels/slide2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3.JPG"/><Relationship Id="rId7"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25.JPG"/><Relationship Id="rId4" Type="http://schemas.openxmlformats.org/officeDocument/2006/relationships/image" Target="../media/image24.JPG"/><Relationship Id="rId9" Type="http://schemas.openxmlformats.org/officeDocument/2006/relationships/image" Target="../media/image38.JPG"/></Relationships>
</file>

<file path=ppt/slides/_rels/slide27.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3.JP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7.JPG"/><Relationship Id="rId11" Type="http://schemas.openxmlformats.org/officeDocument/2006/relationships/image" Target="../media/image40.png"/><Relationship Id="rId5" Type="http://schemas.openxmlformats.org/officeDocument/2006/relationships/image" Target="../media/image25.JPG"/><Relationship Id="rId10" Type="http://schemas.openxmlformats.org/officeDocument/2006/relationships/image" Target="../media/image39.png"/><Relationship Id="rId4" Type="http://schemas.openxmlformats.org/officeDocument/2006/relationships/image" Target="../media/image24.JPG"/><Relationship Id="rId9" Type="http://schemas.openxmlformats.org/officeDocument/2006/relationships/image" Target="../media/image38.JPG"/></Relationships>
</file>

<file path=ppt/slides/_rels/slide28.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3.JPG"/><Relationship Id="rId7"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25.JPG"/><Relationship Id="rId10" Type="http://schemas.openxmlformats.org/officeDocument/2006/relationships/image" Target="../media/image41.png"/><Relationship Id="rId4" Type="http://schemas.openxmlformats.org/officeDocument/2006/relationships/image" Target="../media/image24.JPG"/><Relationship Id="rId9"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533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035" name="Straight Connector 1034">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45330"/>
            </a:solidFill>
          </a:ln>
        </p:spPr>
        <p:style>
          <a:lnRef idx="1">
            <a:schemeClr val="accent1"/>
          </a:lnRef>
          <a:fillRef idx="0">
            <a:schemeClr val="accent1"/>
          </a:fillRef>
          <a:effectRef idx="0">
            <a:schemeClr val="accent1"/>
          </a:effectRef>
          <a:fontRef idx="minor">
            <a:schemeClr val="tx1"/>
          </a:fontRef>
        </p:style>
      </p:cxnSp>
      <p:pic>
        <p:nvPicPr>
          <p:cNvPr id="1026" name="Picture 2" descr="Agriculture • Plastics Europe">
            <a:extLst>
              <a:ext uri="{FF2B5EF4-FFF2-40B4-BE49-F238E27FC236}">
                <a16:creationId xmlns:a16="http://schemas.microsoft.com/office/drawing/2014/main" id="{DA82ED64-4863-461A-9E5E-52B69A5334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3016"/>
          <a:stretch/>
        </p:blipFill>
        <p:spPr bwMode="auto">
          <a:xfrm>
            <a:off x="243840" y="256540"/>
            <a:ext cx="11704320" cy="376427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109980" y="4277356"/>
            <a:ext cx="9966960" cy="1560320"/>
          </a:xfrm>
          <a:prstGeom prst="rect">
            <a:avLst/>
          </a:prstGeom>
        </p:spPr>
        <p:txBody>
          <a:bodyPr vert="horz" lIns="91440" tIns="45720" rIns="91440" bIns="45720" rtlCol="0" anchor="ctr" anchorCtr="0">
            <a:normAutofit fontScale="92500"/>
          </a:bodyPr>
          <a:lstStyle>
            <a:lvl1pPr algn="l" defTabSz="1734634" rtl="0" eaLnBrk="1" latinLnBrk="0" hangingPunct="1">
              <a:lnSpc>
                <a:spcPct val="80000"/>
              </a:lnSpc>
              <a:spcBef>
                <a:spcPct val="0"/>
              </a:spcBef>
              <a:buNone/>
              <a:defRPr sz="3200" b="0" i="0" kern="1200" cap="all" spc="-133" baseline="0">
                <a:solidFill>
                  <a:schemeClr val="accent4"/>
                </a:solidFill>
                <a:latin typeface="Arial Black" charset="0"/>
                <a:ea typeface="Arial Black" charset="0"/>
                <a:cs typeface="Arial Black" charset="0"/>
              </a:defRPr>
            </a:lvl1pPr>
          </a:lstStyle>
          <a:p>
            <a:pPr marL="0" marR="0" lvl="0" indent="0" algn="ctr" defTabSz="914400" fontAlgn="auto">
              <a:lnSpc>
                <a:spcPct val="90000"/>
              </a:lnSpc>
              <a:spcAft>
                <a:spcPts val="600"/>
              </a:spcAft>
              <a:buClrTx/>
              <a:buSzTx/>
              <a:tabLst/>
              <a:defRPr/>
            </a:pPr>
            <a:r>
              <a:rPr lang="en-US" sz="4400" b="1" spc="-400" dirty="0">
                <a:solidFill>
                  <a:srgbClr val="445330"/>
                </a:solidFill>
                <a:latin typeface="Graphik" panose="020B0503030202060203" pitchFamily="34" charset="0"/>
                <a:ea typeface="+mj-ea"/>
                <a:cs typeface="+mj-cs"/>
              </a:rPr>
              <a:t>Sustainable  and  Smart Agriculture  using  AI  and  deep Learning</a:t>
            </a:r>
            <a:endParaRPr kumimoji="0" lang="en-US" sz="4400" b="1" i="0" u="none" strike="noStrike" cap="all" spc="-400" normalizeH="0" baseline="0" noProof="0" dirty="0">
              <a:ln>
                <a:noFill/>
              </a:ln>
              <a:solidFill>
                <a:srgbClr val="445330"/>
              </a:solidFill>
              <a:effectLst/>
              <a:uLnTx/>
              <a:uFillTx/>
              <a:latin typeface="Graphik" panose="020B0503030202060203" pitchFamily="34" charset="0"/>
              <a:ea typeface="+mj-ea"/>
              <a:cs typeface="+mj-cs"/>
            </a:endParaRPr>
          </a:p>
        </p:txBody>
      </p:sp>
    </p:spTree>
    <p:extLst>
      <p:ext uri="{BB962C8B-B14F-4D97-AF65-F5344CB8AC3E}">
        <p14:creationId xmlns:p14="http://schemas.microsoft.com/office/powerpoint/2010/main" val="94485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4AFF7E92-CDF1-46D8-BF5E-AB5ABE6DA1C3}"/>
              </a:ext>
            </a:extLst>
          </p:cNvPr>
          <p:cNvPicPr>
            <a:picLocks noChangeAspect="1"/>
          </p:cNvPicPr>
          <p:nvPr/>
        </p:nvPicPr>
        <p:blipFill>
          <a:blip r:embed="rId3"/>
          <a:stretch>
            <a:fillRect/>
          </a:stretch>
        </p:blipFill>
        <p:spPr>
          <a:xfrm>
            <a:off x="457200" y="2258949"/>
            <a:ext cx="11277600" cy="2340102"/>
          </a:xfrm>
          <a:prstGeom prst="rect">
            <a:avLst/>
          </a:prstGeom>
        </p:spPr>
      </p:pic>
      <p:sp>
        <p:nvSpPr>
          <p:cNvPr id="12" name="Title 1">
            <a:extLst>
              <a:ext uri="{FF2B5EF4-FFF2-40B4-BE49-F238E27FC236}">
                <a16:creationId xmlns:a16="http://schemas.microsoft.com/office/drawing/2014/main" id="{7B6143BA-B1A8-44EC-B6D4-F161313EA035}"/>
              </a:ext>
            </a:extLst>
          </p:cNvPr>
          <p:cNvSpPr>
            <a:spLocks noGrp="1"/>
          </p:cNvSpPr>
          <p:nvPr>
            <p:ph type="title"/>
          </p:nvPr>
        </p:nvSpPr>
        <p:spPr>
          <a:xfrm>
            <a:off x="380617" y="715125"/>
            <a:ext cx="11430000" cy="533401"/>
          </a:xfrm>
        </p:spPr>
        <p:txBody>
          <a:bodyPr>
            <a:normAutofit/>
          </a:bodyPr>
          <a:lstStyle/>
          <a:p>
            <a:r>
              <a:rPr lang="en-US" sz="3200" b="1" dirty="0">
                <a:solidFill>
                  <a:schemeClr val="bg1"/>
                </a:solidFill>
                <a:latin typeface="Graphik" panose="020B0503030202060203" pitchFamily="34" charset="0"/>
              </a:rPr>
              <a:t>OUR DIVERSE DATA</a:t>
            </a:r>
            <a:endParaRPr lang="en-US" sz="3200" dirty="0">
              <a:solidFill>
                <a:schemeClr val="bg1"/>
              </a:solidFill>
            </a:endParaRPr>
          </a:p>
        </p:txBody>
      </p:sp>
      <p:sp>
        <p:nvSpPr>
          <p:cNvPr id="2" name="TextBox 1">
            <a:extLst>
              <a:ext uri="{FF2B5EF4-FFF2-40B4-BE49-F238E27FC236}">
                <a16:creationId xmlns:a16="http://schemas.microsoft.com/office/drawing/2014/main" id="{0B017AEC-21A2-4375-AEE5-2F182D12C9F5}"/>
              </a:ext>
            </a:extLst>
          </p:cNvPr>
          <p:cNvSpPr txBox="1"/>
          <p:nvPr/>
        </p:nvSpPr>
        <p:spPr>
          <a:xfrm>
            <a:off x="3626070" y="4226266"/>
            <a:ext cx="2264979" cy="369332"/>
          </a:xfrm>
          <a:prstGeom prst="rect">
            <a:avLst/>
          </a:prstGeom>
          <a:noFill/>
        </p:spPr>
        <p:txBody>
          <a:bodyPr wrap="square" rtlCol="0">
            <a:spAutoFit/>
          </a:bodyPr>
          <a:lstStyle/>
          <a:p>
            <a:r>
              <a:rPr lang="en-US" dirty="0">
                <a:solidFill>
                  <a:schemeClr val="bg1"/>
                </a:solidFill>
              </a:rPr>
              <a:t>Monitoring system</a:t>
            </a:r>
          </a:p>
        </p:txBody>
      </p:sp>
    </p:spTree>
    <p:extLst>
      <p:ext uri="{BB962C8B-B14F-4D97-AF65-F5344CB8AC3E}">
        <p14:creationId xmlns:p14="http://schemas.microsoft.com/office/powerpoint/2010/main" val="247026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CC19D-F67C-431B-A9CA-E457A8C98F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994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5F2FE40-8FE6-431D-B26F-7AE4E207557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Graphik" panose="020B0503030202060203" pitchFamily="34" charset="0"/>
                <a:ea typeface="+mj-ea"/>
                <a:cs typeface="+mj-cs"/>
              </a:rPr>
              <a:t>SCIENTIFIC CHALLENGES</a:t>
            </a:r>
            <a:endParaRPr lang="en-US" sz="4000" kern="1200" dirty="0">
              <a:solidFill>
                <a:srgbClr val="FFFFFF"/>
              </a:solidFill>
              <a:latin typeface="Graphik" panose="020B0503030202060203" pitchFamily="34" charset="0"/>
              <a:ea typeface="+mj-ea"/>
              <a:cs typeface="+mj-cs"/>
            </a:endParaRPr>
          </a:p>
        </p:txBody>
      </p:sp>
      <p:pic>
        <p:nvPicPr>
          <p:cNvPr id="6" name="Picture 5">
            <a:extLst>
              <a:ext uri="{FF2B5EF4-FFF2-40B4-BE49-F238E27FC236}">
                <a16:creationId xmlns:a16="http://schemas.microsoft.com/office/drawing/2014/main" id="{E96D4D06-C62D-479B-B59E-23D13016AEA5}"/>
              </a:ext>
            </a:extLst>
          </p:cNvPr>
          <p:cNvPicPr>
            <a:picLocks noChangeAspect="1"/>
          </p:cNvPicPr>
          <p:nvPr/>
        </p:nvPicPr>
        <p:blipFill>
          <a:blip r:embed="rId3"/>
          <a:stretch>
            <a:fillRect/>
          </a:stretch>
        </p:blipFill>
        <p:spPr>
          <a:xfrm>
            <a:off x="1007817" y="1966293"/>
            <a:ext cx="10176364" cy="4452160"/>
          </a:xfrm>
          <a:prstGeom prst="rect">
            <a:avLst/>
          </a:prstGeom>
        </p:spPr>
      </p:pic>
    </p:spTree>
    <p:extLst>
      <p:ext uri="{BB962C8B-B14F-4D97-AF65-F5344CB8AC3E}">
        <p14:creationId xmlns:p14="http://schemas.microsoft.com/office/powerpoint/2010/main" val="1634714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8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9862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68E4989-928F-40CC-B3EE-2B8C2F6DBFCD}"/>
              </a:ext>
            </a:extLst>
          </p:cNvPr>
          <p:cNvSpPr txBox="1">
            <a:spLocks/>
          </p:cNvSpPr>
          <p:nvPr/>
        </p:nvSpPr>
        <p:spPr>
          <a:xfrm>
            <a:off x="1109980" y="4277356"/>
            <a:ext cx="9966960" cy="1560320"/>
          </a:xfrm>
          <a:prstGeom prst="rect">
            <a:avLst/>
          </a:prstGeom>
        </p:spPr>
        <p:txBody>
          <a:bodyPr vert="horz" lIns="91440" tIns="45720" rIns="91440" bIns="45720" rtlCol="0" anchor="b" anchorCtr="0">
            <a:normAutofit/>
          </a:bodyPr>
          <a:lstStyle>
            <a:lvl1pPr algn="l" defTabSz="1734634" rtl="0" eaLnBrk="1" latinLnBrk="0" hangingPunct="1">
              <a:lnSpc>
                <a:spcPct val="80000"/>
              </a:lnSpc>
              <a:spcBef>
                <a:spcPct val="0"/>
              </a:spcBef>
              <a:buNone/>
              <a:defRPr sz="3200" b="0" i="0" kern="1200" cap="all" spc="-133" baseline="0">
                <a:solidFill>
                  <a:schemeClr val="accent4"/>
                </a:solidFill>
                <a:latin typeface="Arial Black" charset="0"/>
                <a:ea typeface="Arial Black" charset="0"/>
                <a:cs typeface="Arial Black" charset="0"/>
              </a:defRPr>
            </a:lvl1pPr>
          </a:lstStyle>
          <a:p>
            <a:pPr marL="0" marR="0" lvl="0" indent="0" algn="ctr" defTabSz="914400" fontAlgn="auto">
              <a:lnSpc>
                <a:spcPct val="90000"/>
              </a:lnSpc>
              <a:spcAft>
                <a:spcPts val="600"/>
              </a:spcAft>
              <a:buClrTx/>
              <a:buSzTx/>
              <a:tabLst/>
              <a:defRPr/>
            </a:pPr>
            <a:r>
              <a:rPr lang="en-US" sz="5400" b="1" spc="-400" dirty="0">
                <a:solidFill>
                  <a:srgbClr val="598623"/>
                </a:solidFill>
                <a:latin typeface="Graphik" panose="020B0503030202060203" pitchFamily="34" charset="0"/>
                <a:ea typeface="+mj-ea"/>
                <a:cs typeface="+mj-cs"/>
              </a:rPr>
              <a:t>Industry  USE CASES</a:t>
            </a:r>
          </a:p>
        </p:txBody>
      </p:sp>
      <p:pic>
        <p:nvPicPr>
          <p:cNvPr id="8" name="Picture Placeholder 4">
            <a:extLst>
              <a:ext uri="{FF2B5EF4-FFF2-40B4-BE49-F238E27FC236}">
                <a16:creationId xmlns:a16="http://schemas.microsoft.com/office/drawing/2014/main" id="{D7353C7D-C193-4EE2-8792-4DD418AC2F7D}"/>
              </a:ext>
            </a:extLst>
          </p:cNvPr>
          <p:cNvPicPr>
            <a:picLocks noChangeAspect="1"/>
          </p:cNvPicPr>
          <p:nvPr/>
        </p:nvPicPr>
        <p:blipFill>
          <a:blip r:embed="rId3"/>
          <a:srcRect t="207" b="207"/>
          <a:stretch>
            <a:fillRect/>
          </a:stretch>
        </p:blipFill>
        <p:spPr>
          <a:xfrm>
            <a:off x="243840" y="256540"/>
            <a:ext cx="11704320" cy="4328160"/>
          </a:xfrm>
          <a:prstGeom prst="rect">
            <a:avLst/>
          </a:prstGeom>
        </p:spPr>
      </p:pic>
    </p:spTree>
    <p:extLst>
      <p:ext uri="{BB962C8B-B14F-4D97-AF65-F5344CB8AC3E}">
        <p14:creationId xmlns:p14="http://schemas.microsoft.com/office/powerpoint/2010/main" val="57060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526785" y="858443"/>
          <a:ext cx="1586" cy="1190"/>
        </p:xfrm>
        <a:graphic>
          <a:graphicData uri="http://schemas.openxmlformats.org/presentationml/2006/ole">
            <mc:AlternateContent xmlns:mc="http://schemas.openxmlformats.org/markup-compatibility/2006">
              <mc:Choice xmlns:v="urn:schemas-microsoft-com:vml" Requires="v">
                <p:oleObj spid="_x0000_s4155" name="think-cell Slide" r:id="rId5" imgW="270" imgH="270" progId="TCLayout.ActiveDocument.1">
                  <p:embed/>
                </p:oleObj>
              </mc:Choice>
              <mc:Fallback>
                <p:oleObj name="think-cell Slide" r:id="rId5" imgW="270" imgH="270" progId="TCLayout.ActiveDocument.1">
                  <p:embed/>
                  <p:pic>
                    <p:nvPicPr>
                      <p:cNvPr id="22" name="Object 21" hidden="1"/>
                      <p:cNvPicPr/>
                      <p:nvPr/>
                    </p:nvPicPr>
                    <p:blipFill>
                      <a:blip r:embed="rId6"/>
                      <a:stretch>
                        <a:fillRect/>
                      </a:stretch>
                    </p:blipFill>
                    <p:spPr>
                      <a:xfrm>
                        <a:off x="1526785" y="858443"/>
                        <a:ext cx="1586" cy="1190"/>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75371FED-A3FC-4D15-8CC6-968C9DC28B0A}"/>
              </a:ext>
            </a:extLst>
          </p:cNvPr>
          <p:cNvSpPr>
            <a:spLocks noGrp="1"/>
          </p:cNvSpPr>
          <p:nvPr>
            <p:ph type="title"/>
          </p:nvPr>
        </p:nvSpPr>
        <p:spPr/>
        <p:txBody>
          <a:bodyPr>
            <a:normAutofit/>
          </a:bodyPr>
          <a:lstStyle/>
          <a:p>
            <a:pPr algn="ctr"/>
            <a:r>
              <a:rPr lang="en-US" b="1" dirty="0">
                <a:latin typeface="Graphik" panose="020B0503030202060203" pitchFamily="34" charset="0"/>
              </a:rPr>
              <a:t>summary</a:t>
            </a:r>
          </a:p>
        </p:txBody>
      </p:sp>
      <p:pic>
        <p:nvPicPr>
          <p:cNvPr id="2" name="Picture 1">
            <a:extLst>
              <a:ext uri="{FF2B5EF4-FFF2-40B4-BE49-F238E27FC236}">
                <a16:creationId xmlns:a16="http://schemas.microsoft.com/office/drawing/2014/main" id="{4C3DA85E-9076-4FD5-828F-8EE8401BDD1F}"/>
              </a:ext>
            </a:extLst>
          </p:cNvPr>
          <p:cNvPicPr>
            <a:picLocks noChangeAspect="1"/>
          </p:cNvPicPr>
          <p:nvPr/>
        </p:nvPicPr>
        <p:blipFill>
          <a:blip r:embed="rId7"/>
          <a:stretch>
            <a:fillRect/>
          </a:stretch>
        </p:blipFill>
        <p:spPr>
          <a:xfrm>
            <a:off x="120060" y="1290181"/>
            <a:ext cx="11951879" cy="5398718"/>
          </a:xfrm>
          <a:prstGeom prst="rect">
            <a:avLst/>
          </a:prstGeom>
        </p:spPr>
      </p:pic>
    </p:spTree>
    <p:extLst>
      <p:ext uri="{BB962C8B-B14F-4D97-AF65-F5344CB8AC3E}">
        <p14:creationId xmlns:p14="http://schemas.microsoft.com/office/powerpoint/2010/main" val="3455699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8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9862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68E4989-928F-40CC-B3EE-2B8C2F6DBFCD}"/>
              </a:ext>
            </a:extLst>
          </p:cNvPr>
          <p:cNvSpPr txBox="1">
            <a:spLocks/>
          </p:cNvSpPr>
          <p:nvPr/>
        </p:nvSpPr>
        <p:spPr>
          <a:xfrm>
            <a:off x="1109980" y="4277356"/>
            <a:ext cx="9966960" cy="1560320"/>
          </a:xfrm>
          <a:prstGeom prst="rect">
            <a:avLst/>
          </a:prstGeom>
        </p:spPr>
        <p:txBody>
          <a:bodyPr vert="horz" lIns="91440" tIns="45720" rIns="91440" bIns="45720" rtlCol="0" anchor="b" anchorCtr="0">
            <a:normAutofit lnSpcReduction="10000"/>
          </a:bodyPr>
          <a:lstStyle>
            <a:lvl1pPr algn="l" defTabSz="1734634" rtl="0" eaLnBrk="1" latinLnBrk="0" hangingPunct="1">
              <a:lnSpc>
                <a:spcPct val="80000"/>
              </a:lnSpc>
              <a:spcBef>
                <a:spcPct val="0"/>
              </a:spcBef>
              <a:buNone/>
              <a:defRPr sz="3200" b="0" i="0" kern="1200" cap="all" spc="-133" baseline="0">
                <a:solidFill>
                  <a:schemeClr val="accent4"/>
                </a:solidFill>
                <a:latin typeface="Arial Black" charset="0"/>
                <a:ea typeface="Arial Black" charset="0"/>
                <a:cs typeface="Arial Black" charset="0"/>
              </a:defRPr>
            </a:lvl1pPr>
          </a:lstStyle>
          <a:p>
            <a:pPr marL="0" marR="0" lvl="0" indent="0" algn="ctr" defTabSz="914400" fontAlgn="auto">
              <a:lnSpc>
                <a:spcPct val="90000"/>
              </a:lnSpc>
              <a:spcAft>
                <a:spcPts val="600"/>
              </a:spcAft>
              <a:buClrTx/>
              <a:buSzTx/>
              <a:tabLst/>
              <a:defRPr/>
            </a:pPr>
            <a:r>
              <a:rPr lang="en-US" sz="5400" b="1" spc="-400">
                <a:solidFill>
                  <a:srgbClr val="598623"/>
                </a:solidFill>
                <a:latin typeface="Graphik" panose="020B0503030202060203" pitchFamily="34" charset="0"/>
                <a:ea typeface="+mj-ea"/>
                <a:cs typeface="+mj-cs"/>
              </a:rPr>
              <a:t>USE CASE - Potato Disease Prediction </a:t>
            </a:r>
            <a:endParaRPr lang="en-US" sz="5400" b="1" spc="-400" dirty="0">
              <a:solidFill>
                <a:srgbClr val="598623"/>
              </a:solidFill>
              <a:latin typeface="Graphik" panose="020B0503030202060203" pitchFamily="34" charset="0"/>
              <a:ea typeface="+mj-ea"/>
              <a:cs typeface="+mj-cs"/>
            </a:endParaRPr>
          </a:p>
        </p:txBody>
      </p:sp>
      <p:pic>
        <p:nvPicPr>
          <p:cNvPr id="2" name="Picture 1">
            <a:extLst>
              <a:ext uri="{FF2B5EF4-FFF2-40B4-BE49-F238E27FC236}">
                <a16:creationId xmlns:a16="http://schemas.microsoft.com/office/drawing/2014/main" id="{955FBA54-CD47-4EAA-B79E-F2E08913B45D}"/>
              </a:ext>
            </a:extLst>
          </p:cNvPr>
          <p:cNvPicPr>
            <a:picLocks noChangeAspect="1"/>
          </p:cNvPicPr>
          <p:nvPr/>
        </p:nvPicPr>
        <p:blipFill rotWithShape="1">
          <a:blip r:embed="rId2"/>
          <a:srcRect t="17954" r="1" b="33865"/>
          <a:stretch/>
        </p:blipFill>
        <p:spPr>
          <a:xfrm>
            <a:off x="243840" y="256540"/>
            <a:ext cx="11704320" cy="3764276"/>
          </a:xfrm>
          <a:prstGeom prst="rect">
            <a:avLst/>
          </a:prstGeom>
        </p:spPr>
      </p:pic>
    </p:spTree>
    <p:extLst>
      <p:ext uri="{BB962C8B-B14F-4D97-AF65-F5344CB8AC3E}">
        <p14:creationId xmlns:p14="http://schemas.microsoft.com/office/powerpoint/2010/main" val="3509540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250CDA-CE0E-4EAD-B5E9-BB6C0735963F}"/>
              </a:ext>
            </a:extLst>
          </p:cNvPr>
          <p:cNvSpPr/>
          <p:nvPr/>
        </p:nvSpPr>
        <p:spPr>
          <a:xfrm>
            <a:off x="0" y="0"/>
            <a:ext cx="4814047" cy="6858000"/>
          </a:xfrm>
          <a:prstGeom prst="rect">
            <a:avLst/>
          </a:prstGeom>
          <a:solidFill>
            <a:srgbClr val="445330"/>
          </a:solidFill>
          <a:ln>
            <a:solidFill>
              <a:srgbClr val="44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7" name="Group 6">
            <a:extLst>
              <a:ext uri="{FF2B5EF4-FFF2-40B4-BE49-F238E27FC236}">
                <a16:creationId xmlns:a16="http://schemas.microsoft.com/office/drawing/2014/main" id="{6B318ADA-B194-44C2-A4E2-9BB8C5A2F204}"/>
              </a:ext>
            </a:extLst>
          </p:cNvPr>
          <p:cNvGrpSpPr/>
          <p:nvPr/>
        </p:nvGrpSpPr>
        <p:grpSpPr>
          <a:xfrm>
            <a:off x="1053853" y="2491159"/>
            <a:ext cx="2706340" cy="1875681"/>
            <a:chOff x="1973424" y="2006081"/>
            <a:chExt cx="1884784" cy="1306286"/>
          </a:xfrm>
          <a:solidFill>
            <a:schemeClr val="bg1"/>
          </a:solidFill>
        </p:grpSpPr>
        <p:pic>
          <p:nvPicPr>
            <p:cNvPr id="4" name="Graphic 3" descr="List">
              <a:extLst>
                <a:ext uri="{FF2B5EF4-FFF2-40B4-BE49-F238E27FC236}">
                  <a16:creationId xmlns:a16="http://schemas.microsoft.com/office/drawing/2014/main" id="{D3C0177A-16E1-42DA-B118-21B919F75A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3424" y="2006081"/>
              <a:ext cx="1306286" cy="1306286"/>
            </a:xfrm>
            <a:prstGeom prst="rect">
              <a:avLst/>
            </a:prstGeom>
          </p:spPr>
        </p:pic>
        <p:pic>
          <p:nvPicPr>
            <p:cNvPr id="6" name="Graphic 5" descr="Pencil">
              <a:extLst>
                <a:ext uri="{FF2B5EF4-FFF2-40B4-BE49-F238E27FC236}">
                  <a16:creationId xmlns:a16="http://schemas.microsoft.com/office/drawing/2014/main" id="{94B0880D-34C0-427C-979C-D04D999DA2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43674">
              <a:off x="2943808" y="2202023"/>
              <a:ext cx="914400" cy="914400"/>
            </a:xfrm>
            <a:prstGeom prst="rect">
              <a:avLst/>
            </a:prstGeom>
          </p:spPr>
        </p:pic>
      </p:grpSp>
      <p:sp>
        <p:nvSpPr>
          <p:cNvPr id="8" name="TextBox 7">
            <a:extLst>
              <a:ext uri="{FF2B5EF4-FFF2-40B4-BE49-F238E27FC236}">
                <a16:creationId xmlns:a16="http://schemas.microsoft.com/office/drawing/2014/main" id="{FC1E7CF6-9500-419B-ADD9-2F2FE83BAA00}"/>
              </a:ext>
            </a:extLst>
          </p:cNvPr>
          <p:cNvSpPr txBox="1"/>
          <p:nvPr/>
        </p:nvSpPr>
        <p:spPr>
          <a:xfrm>
            <a:off x="1457492" y="1179684"/>
            <a:ext cx="1899061" cy="523220"/>
          </a:xfrm>
          <a:prstGeom prst="rect">
            <a:avLst/>
          </a:prstGeom>
          <a:noFill/>
        </p:spPr>
        <p:txBody>
          <a:bodyPr wrap="square" rtlCol="0">
            <a:spAutoFit/>
          </a:bodyPr>
          <a:lstStyle/>
          <a:p>
            <a:r>
              <a:rPr lang="en-US" sz="2800" dirty="0">
                <a:solidFill>
                  <a:schemeClr val="bg1"/>
                </a:solidFill>
                <a:latin typeface="Graphik" panose="020B0503030202060203" pitchFamily="34" charset="0"/>
              </a:rPr>
              <a:t>Overview</a:t>
            </a:r>
          </a:p>
        </p:txBody>
      </p:sp>
      <p:sp>
        <p:nvSpPr>
          <p:cNvPr id="9" name="TextBox 8">
            <a:extLst>
              <a:ext uri="{FF2B5EF4-FFF2-40B4-BE49-F238E27FC236}">
                <a16:creationId xmlns:a16="http://schemas.microsoft.com/office/drawing/2014/main" id="{F8E0D3B6-6A7B-41E5-9355-FD37F5CDA089}"/>
              </a:ext>
            </a:extLst>
          </p:cNvPr>
          <p:cNvSpPr txBox="1"/>
          <p:nvPr/>
        </p:nvSpPr>
        <p:spPr>
          <a:xfrm>
            <a:off x="4931266" y="292554"/>
            <a:ext cx="7051985" cy="67496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latin typeface="Arial Rounded MT Bold" panose="020F0704030504030204" pitchFamily="34" charset="0"/>
              </a:rPr>
              <a:t>Data Collection</a:t>
            </a:r>
          </a:p>
          <a:p>
            <a:pPr marL="285750" indent="-285750">
              <a:lnSpc>
                <a:spcPct val="150000"/>
              </a:lnSpc>
              <a:buFont typeface="Arial" panose="020B0604020202020204" pitchFamily="34" charset="0"/>
              <a:buChar char="•"/>
            </a:pPr>
            <a:r>
              <a:rPr lang="en-US" sz="2800" dirty="0">
                <a:latin typeface="Arial Rounded MT Bold" panose="020F0704030504030204" pitchFamily="34" charset="0"/>
              </a:rPr>
              <a:t>Data Preprocessing</a:t>
            </a:r>
          </a:p>
          <a:p>
            <a:pPr marL="742950" lvl="1" indent="-285750">
              <a:lnSpc>
                <a:spcPct val="150000"/>
              </a:lnSpc>
              <a:buFont typeface="Arial" panose="020B0604020202020204" pitchFamily="34" charset="0"/>
              <a:buChar char="•"/>
            </a:pPr>
            <a:r>
              <a:rPr lang="en-US" sz="2000" b="1" i="0" dirty="0">
                <a:solidFill>
                  <a:srgbClr val="000000"/>
                </a:solidFill>
                <a:effectLst/>
                <a:latin typeface="Helvetica Neue"/>
              </a:rPr>
              <a:t>Cache, Shuffle, and Prefetch the Dataset</a:t>
            </a:r>
          </a:p>
          <a:p>
            <a:pPr marL="742950" lvl="1" indent="-285750">
              <a:lnSpc>
                <a:spcPct val="150000"/>
              </a:lnSpc>
              <a:buFont typeface="Arial" panose="020B0604020202020204" pitchFamily="34" charset="0"/>
              <a:buChar char="•"/>
            </a:pPr>
            <a:r>
              <a:rPr lang="en-US" sz="2000" b="1" i="0" dirty="0">
                <a:solidFill>
                  <a:srgbClr val="000000"/>
                </a:solidFill>
                <a:effectLst/>
                <a:latin typeface="Helvetica Neue"/>
              </a:rPr>
              <a:t>Resizing and Normalization</a:t>
            </a:r>
          </a:p>
          <a:p>
            <a:pPr marL="742950" lvl="1" indent="-285750">
              <a:lnSpc>
                <a:spcPct val="150000"/>
              </a:lnSpc>
              <a:buFont typeface="Arial" panose="020B0604020202020204" pitchFamily="34" charset="0"/>
              <a:buChar char="•"/>
            </a:pPr>
            <a:r>
              <a:rPr lang="en-US" sz="2000" b="1" i="0" dirty="0">
                <a:solidFill>
                  <a:srgbClr val="000000"/>
                </a:solidFill>
                <a:effectLst/>
                <a:latin typeface="Helvetica Neue"/>
              </a:rPr>
              <a:t>Data Augmentation</a:t>
            </a:r>
          </a:p>
          <a:p>
            <a:pPr marL="285750" indent="-285750">
              <a:lnSpc>
                <a:spcPct val="150000"/>
              </a:lnSpc>
              <a:buFont typeface="Arial" panose="020B0604020202020204" pitchFamily="34" charset="0"/>
              <a:buChar char="•"/>
            </a:pPr>
            <a:r>
              <a:rPr lang="en-US" sz="2800" dirty="0">
                <a:latin typeface="Arial Rounded MT Bold" panose="020F0704030504030204" pitchFamily="34" charset="0"/>
              </a:rPr>
              <a:t>Model Architecture</a:t>
            </a:r>
          </a:p>
          <a:p>
            <a:pPr marL="742950" lvl="1" indent="-285750">
              <a:lnSpc>
                <a:spcPct val="150000"/>
              </a:lnSpc>
              <a:buFont typeface="Arial" panose="020B0604020202020204" pitchFamily="34" charset="0"/>
              <a:buChar char="•"/>
            </a:pPr>
            <a:r>
              <a:rPr lang="en-US" sz="2000" b="1" i="0" dirty="0">
                <a:solidFill>
                  <a:srgbClr val="000000"/>
                </a:solidFill>
                <a:effectLst/>
                <a:latin typeface="Helvetica Neue"/>
              </a:rPr>
              <a:t>Building the Model</a:t>
            </a:r>
          </a:p>
          <a:p>
            <a:pPr marL="742950" lvl="1" indent="-285750">
              <a:lnSpc>
                <a:spcPct val="150000"/>
              </a:lnSpc>
              <a:buFont typeface="Arial" panose="020B0604020202020204" pitchFamily="34" charset="0"/>
              <a:buChar char="•"/>
            </a:pPr>
            <a:r>
              <a:rPr lang="en-US" sz="2000" b="1" i="0" dirty="0">
                <a:solidFill>
                  <a:srgbClr val="000000"/>
                </a:solidFill>
                <a:effectLst/>
                <a:latin typeface="Helvetica Neue"/>
              </a:rPr>
              <a:t>Compiling the Model</a:t>
            </a:r>
          </a:p>
          <a:p>
            <a:pPr marL="742950" lvl="1" indent="-285750">
              <a:lnSpc>
                <a:spcPct val="150000"/>
              </a:lnSpc>
              <a:buFont typeface="Arial" panose="020B0604020202020204" pitchFamily="34" charset="0"/>
              <a:buChar char="•"/>
            </a:pPr>
            <a:r>
              <a:rPr lang="en-US" sz="2000" b="1" i="0" dirty="0">
                <a:solidFill>
                  <a:srgbClr val="000000"/>
                </a:solidFill>
                <a:effectLst/>
                <a:latin typeface="Helvetica Neue"/>
              </a:rPr>
              <a:t>Train and Test the Model</a:t>
            </a:r>
          </a:p>
          <a:p>
            <a:pPr marL="742950" lvl="1" indent="-285750">
              <a:lnSpc>
                <a:spcPct val="150000"/>
              </a:lnSpc>
              <a:buFont typeface="Arial" panose="020B0604020202020204" pitchFamily="34" charset="0"/>
              <a:buChar char="•"/>
            </a:pPr>
            <a:r>
              <a:rPr lang="en-US" sz="2000" b="1" i="0" dirty="0">
                <a:solidFill>
                  <a:srgbClr val="000000"/>
                </a:solidFill>
                <a:effectLst/>
                <a:latin typeface="Helvetica Neue"/>
              </a:rPr>
              <a:t>Model Prediction</a:t>
            </a:r>
          </a:p>
          <a:p>
            <a:pPr marL="742950" lvl="1" indent="-285750">
              <a:lnSpc>
                <a:spcPct val="150000"/>
              </a:lnSpc>
              <a:buFont typeface="Arial" panose="020B0604020202020204" pitchFamily="34" charset="0"/>
              <a:buChar char="•"/>
            </a:pPr>
            <a:r>
              <a:rPr lang="en-US" sz="2000" b="1" i="0" dirty="0">
                <a:solidFill>
                  <a:srgbClr val="000000"/>
                </a:solidFill>
                <a:effectLst/>
                <a:latin typeface="Helvetica Neue"/>
              </a:rPr>
              <a:t>Saving the Model</a:t>
            </a:r>
          </a:p>
          <a:p>
            <a:pPr marL="742950" lvl="1" indent="-285750">
              <a:lnSpc>
                <a:spcPct val="150000"/>
              </a:lnSpc>
              <a:buFont typeface="Arial" panose="020B0604020202020204" pitchFamily="34" charset="0"/>
              <a:buChar char="•"/>
            </a:pPr>
            <a:r>
              <a:rPr lang="en-US" sz="2000" b="1" dirty="0">
                <a:solidFill>
                  <a:srgbClr val="000000"/>
                </a:solidFill>
                <a:latin typeface="Helvetica Neue"/>
              </a:rPr>
              <a:t>Creating different versions</a:t>
            </a:r>
            <a:endParaRPr lang="en-US" sz="2000" b="1" i="0" dirty="0">
              <a:solidFill>
                <a:srgbClr val="000000"/>
              </a:solidFill>
              <a:effectLst/>
              <a:latin typeface="Helvetica Neue"/>
            </a:endParaRPr>
          </a:p>
          <a:p>
            <a:pPr marL="285750" indent="-285750">
              <a:lnSpc>
                <a:spcPct val="150000"/>
              </a:lnSpc>
              <a:buFont typeface="Arial" panose="020B0604020202020204" pitchFamily="34" charset="0"/>
              <a:buChar char="•"/>
            </a:pPr>
            <a:endParaRPr lang="en-US" sz="2800" dirty="0">
              <a:latin typeface="Arial Rounded MT Bold" panose="020F0704030504030204" pitchFamily="34" charset="0"/>
            </a:endParaRPr>
          </a:p>
        </p:txBody>
      </p:sp>
    </p:spTree>
    <p:extLst>
      <p:ext uri="{BB962C8B-B14F-4D97-AF65-F5344CB8AC3E}">
        <p14:creationId xmlns:p14="http://schemas.microsoft.com/office/powerpoint/2010/main" val="3726934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4533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762A2F-FFAE-4B1D-81CB-DE96DF382623}"/>
              </a:ext>
            </a:extLst>
          </p:cNvPr>
          <p:cNvSpPr txBox="1"/>
          <p:nvPr/>
        </p:nvSpPr>
        <p:spPr>
          <a:xfrm>
            <a:off x="1778235" y="1767006"/>
            <a:ext cx="8950032" cy="3754874"/>
          </a:xfrm>
          <a:prstGeom prst="rect">
            <a:avLst/>
          </a:prstGeom>
          <a:noFill/>
          <a:ln>
            <a:solidFill>
              <a:schemeClr val="bg1"/>
            </a:solidFill>
          </a:ln>
        </p:spPr>
        <p:txBody>
          <a:bodyPr wrap="square" lIns="548640" tIns="365760" rIns="731520" bIns="365760" rtlCol="0">
            <a:spAutoFit/>
          </a:bodyPr>
          <a:lstStyle/>
          <a:p>
            <a:pPr marL="571500" indent="-571500">
              <a:buFont typeface="Arial" panose="020B0604020202020204" pitchFamily="34" charset="0"/>
              <a:buChar char="•"/>
            </a:pPr>
            <a:r>
              <a:rPr lang="en-US" sz="2800" dirty="0">
                <a:solidFill>
                  <a:schemeClr val="bg1"/>
                </a:solidFill>
                <a:latin typeface="Graphik" panose="020B0503030202060203" pitchFamily="34" charset="0"/>
              </a:rPr>
              <a:t>Python Basics</a:t>
            </a:r>
          </a:p>
          <a:p>
            <a:pPr marL="571500" indent="-571500">
              <a:buFont typeface="Arial" panose="020B0604020202020204" pitchFamily="34" charset="0"/>
              <a:buChar char="•"/>
            </a:pPr>
            <a:r>
              <a:rPr lang="en-US" sz="2800" dirty="0" err="1">
                <a:solidFill>
                  <a:schemeClr val="bg1"/>
                </a:solidFill>
                <a:latin typeface="Graphik" panose="020B0503030202060203" pitchFamily="34" charset="0"/>
              </a:rPr>
              <a:t>Numpy</a:t>
            </a:r>
            <a:r>
              <a:rPr lang="en-US" sz="2800" dirty="0">
                <a:solidFill>
                  <a:schemeClr val="bg1"/>
                </a:solidFill>
                <a:latin typeface="Graphik" panose="020B0503030202060203" pitchFamily="34" charset="0"/>
              </a:rPr>
              <a:t> </a:t>
            </a:r>
          </a:p>
          <a:p>
            <a:pPr marL="571500" indent="-571500">
              <a:buFont typeface="Arial" panose="020B0604020202020204" pitchFamily="34" charset="0"/>
              <a:buChar char="•"/>
            </a:pPr>
            <a:r>
              <a:rPr lang="en-US" sz="2800" dirty="0">
                <a:solidFill>
                  <a:schemeClr val="bg1"/>
                </a:solidFill>
                <a:latin typeface="Graphik" panose="020B0503030202060203" pitchFamily="34" charset="0"/>
              </a:rPr>
              <a:t>Pandas</a:t>
            </a:r>
          </a:p>
          <a:p>
            <a:pPr marL="571500" indent="-571500">
              <a:buFont typeface="Arial" panose="020B0604020202020204" pitchFamily="34" charset="0"/>
              <a:buChar char="•"/>
            </a:pPr>
            <a:r>
              <a:rPr lang="en-US" sz="2800" dirty="0">
                <a:solidFill>
                  <a:schemeClr val="bg1"/>
                </a:solidFill>
                <a:latin typeface="Graphik" panose="020B0503030202060203" pitchFamily="34" charset="0"/>
              </a:rPr>
              <a:t>Machine Learning</a:t>
            </a:r>
          </a:p>
          <a:p>
            <a:pPr marL="571500" indent="-571500">
              <a:buFont typeface="Arial" panose="020B0604020202020204" pitchFamily="34" charset="0"/>
              <a:buChar char="•"/>
            </a:pPr>
            <a:r>
              <a:rPr lang="en-US" sz="2800">
                <a:solidFill>
                  <a:schemeClr val="bg1"/>
                </a:solidFill>
                <a:latin typeface="Graphik" panose="020B0503030202060203" pitchFamily="34" charset="0"/>
              </a:rPr>
              <a:t>tensorFlow</a:t>
            </a:r>
            <a:endParaRPr lang="en-US" sz="2800" dirty="0">
              <a:solidFill>
                <a:schemeClr val="bg1"/>
              </a:solidFill>
              <a:latin typeface="Graphik" panose="020B0503030202060203" pitchFamily="34" charset="0"/>
            </a:endParaRPr>
          </a:p>
          <a:p>
            <a:pPr marL="571500" indent="-571500">
              <a:buFont typeface="Arial" panose="020B0604020202020204" pitchFamily="34" charset="0"/>
              <a:buChar char="•"/>
            </a:pPr>
            <a:r>
              <a:rPr lang="en-US" sz="2800" dirty="0">
                <a:solidFill>
                  <a:schemeClr val="bg1"/>
                </a:solidFill>
                <a:latin typeface="Graphik" panose="020B0503030202060203" pitchFamily="34" charset="0"/>
              </a:rPr>
              <a:t>Deep Learning Basic</a:t>
            </a:r>
          </a:p>
          <a:p>
            <a:pPr marL="571500" indent="-571500">
              <a:buFont typeface="Arial" panose="020B0604020202020204" pitchFamily="34" charset="0"/>
              <a:buChar char="•"/>
            </a:pPr>
            <a:r>
              <a:rPr lang="en-US" sz="2800" dirty="0">
                <a:solidFill>
                  <a:schemeClr val="bg1"/>
                </a:solidFill>
                <a:latin typeface="Graphik" panose="020B0503030202060203" pitchFamily="34" charset="0"/>
              </a:rPr>
              <a:t>Convolutional Neural Network(CNN)</a:t>
            </a:r>
          </a:p>
        </p:txBody>
      </p:sp>
      <p:sp>
        <p:nvSpPr>
          <p:cNvPr id="3" name="TextBox 2">
            <a:extLst>
              <a:ext uri="{FF2B5EF4-FFF2-40B4-BE49-F238E27FC236}">
                <a16:creationId xmlns:a16="http://schemas.microsoft.com/office/drawing/2014/main" id="{39E5D356-FF65-4B70-9591-C25CC13D6E8E}"/>
              </a:ext>
            </a:extLst>
          </p:cNvPr>
          <p:cNvSpPr txBox="1"/>
          <p:nvPr/>
        </p:nvSpPr>
        <p:spPr>
          <a:xfrm>
            <a:off x="995157" y="606183"/>
            <a:ext cx="9567487" cy="646331"/>
          </a:xfrm>
          <a:prstGeom prst="rect">
            <a:avLst/>
          </a:prstGeom>
          <a:noFill/>
        </p:spPr>
        <p:txBody>
          <a:bodyPr wrap="square" rtlCol="0">
            <a:spAutoFit/>
          </a:bodyPr>
          <a:lstStyle/>
          <a:p>
            <a:pPr algn="ctr"/>
            <a:r>
              <a:rPr lang="en-US" sz="3600" dirty="0">
                <a:solidFill>
                  <a:schemeClr val="bg1"/>
                </a:solidFill>
                <a:latin typeface="Graphik" panose="020B0503030202060203" pitchFamily="34" charset="0"/>
              </a:rPr>
              <a:t>Pre-requisite</a:t>
            </a:r>
          </a:p>
        </p:txBody>
      </p:sp>
    </p:spTree>
    <p:extLst>
      <p:ext uri="{BB962C8B-B14F-4D97-AF65-F5344CB8AC3E}">
        <p14:creationId xmlns:p14="http://schemas.microsoft.com/office/powerpoint/2010/main" val="637381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4533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BBFE1-676F-4C17-99E7-57349522542B}"/>
              </a:ext>
            </a:extLst>
          </p:cNvPr>
          <p:cNvSpPr/>
          <p:nvPr/>
        </p:nvSpPr>
        <p:spPr>
          <a:xfrm>
            <a:off x="0" y="0"/>
            <a:ext cx="12192000" cy="6858000"/>
          </a:xfrm>
          <a:prstGeom prst="rect">
            <a:avLst/>
          </a:prstGeom>
          <a:solidFill>
            <a:srgbClr val="445330"/>
          </a:solidFill>
          <a:ln>
            <a:solidFill>
              <a:srgbClr val="44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320DF0-F268-40D4-9D6C-4128DCF21B29}"/>
              </a:ext>
            </a:extLst>
          </p:cNvPr>
          <p:cNvSpPr txBox="1"/>
          <p:nvPr/>
        </p:nvSpPr>
        <p:spPr>
          <a:xfrm>
            <a:off x="2279073" y="248303"/>
            <a:ext cx="6722460" cy="830997"/>
          </a:xfrm>
          <a:prstGeom prst="rect">
            <a:avLst/>
          </a:prstGeom>
          <a:noFill/>
        </p:spPr>
        <p:txBody>
          <a:bodyPr wrap="square" rtlCol="0">
            <a:spAutoFit/>
          </a:bodyPr>
          <a:lstStyle/>
          <a:p>
            <a:pPr algn="ctr"/>
            <a:r>
              <a:rPr lang="en-US" sz="4800" dirty="0">
                <a:solidFill>
                  <a:schemeClr val="bg1"/>
                </a:solidFill>
                <a:latin typeface="Graphik" panose="020B0503030202060203" pitchFamily="34" charset="0"/>
              </a:rPr>
              <a:t>Problem Statement</a:t>
            </a:r>
          </a:p>
        </p:txBody>
      </p:sp>
      <p:sp>
        <p:nvSpPr>
          <p:cNvPr id="4" name="TextBox 3">
            <a:extLst>
              <a:ext uri="{FF2B5EF4-FFF2-40B4-BE49-F238E27FC236}">
                <a16:creationId xmlns:a16="http://schemas.microsoft.com/office/drawing/2014/main" id="{C04A5A65-1BFD-4546-A05C-F61DE9A96B78}"/>
              </a:ext>
            </a:extLst>
          </p:cNvPr>
          <p:cNvSpPr txBox="1"/>
          <p:nvPr/>
        </p:nvSpPr>
        <p:spPr>
          <a:xfrm>
            <a:off x="885187" y="1210546"/>
            <a:ext cx="10555203" cy="2308324"/>
          </a:xfrm>
          <a:prstGeom prst="rect">
            <a:avLst/>
          </a:prstGeom>
          <a:noFill/>
        </p:spPr>
        <p:txBody>
          <a:bodyPr wrap="square" rtlCol="0">
            <a:spAutoFit/>
          </a:bodyPr>
          <a:lstStyle/>
          <a:p>
            <a:r>
              <a:rPr lang="en-US" dirty="0">
                <a:solidFill>
                  <a:schemeClr val="bg1"/>
                </a:solidFill>
                <a:latin typeface="Graphik" panose="020B0503030202060203" pitchFamily="34" charset="0"/>
              </a:rPr>
              <a:t>Framer who grows potatoes are facing lots of economic losses every year because of various diseases that can happen to a plant.</a:t>
            </a:r>
          </a:p>
          <a:p>
            <a:endParaRPr lang="en-US" dirty="0">
              <a:solidFill>
                <a:schemeClr val="bg1"/>
              </a:solidFill>
              <a:latin typeface="Graphik" panose="020B0503030202060203" pitchFamily="34" charset="0"/>
            </a:endParaRPr>
          </a:p>
          <a:p>
            <a:r>
              <a:rPr lang="en-US" dirty="0">
                <a:solidFill>
                  <a:schemeClr val="bg1"/>
                </a:solidFill>
                <a:latin typeface="Graphik" panose="020B0503030202060203" pitchFamily="34" charset="0"/>
              </a:rPr>
              <a:t>There are two common diseases known as ‘</a:t>
            </a:r>
            <a:r>
              <a:rPr lang="en-US" b="1" dirty="0">
                <a:solidFill>
                  <a:schemeClr val="bg1"/>
                </a:solidFill>
                <a:latin typeface="Graphik" panose="020B0503030202060203" pitchFamily="34" charset="0"/>
              </a:rPr>
              <a:t>Early blight </a:t>
            </a:r>
            <a:r>
              <a:rPr lang="en-US" dirty="0">
                <a:solidFill>
                  <a:schemeClr val="bg1"/>
                </a:solidFill>
                <a:latin typeface="Graphik" panose="020B0503030202060203" pitchFamily="34" charset="0"/>
              </a:rPr>
              <a:t>and </a:t>
            </a:r>
            <a:r>
              <a:rPr lang="en-US" b="1" dirty="0">
                <a:solidFill>
                  <a:schemeClr val="bg1"/>
                </a:solidFill>
                <a:latin typeface="Graphik" panose="020B0503030202060203" pitchFamily="34" charset="0"/>
              </a:rPr>
              <a:t>Late blight </a:t>
            </a:r>
          </a:p>
          <a:p>
            <a:endParaRPr lang="en-US" b="1" dirty="0">
              <a:solidFill>
                <a:schemeClr val="bg1"/>
              </a:solidFill>
              <a:latin typeface="Graphik" panose="020B0503030202060203" pitchFamily="34" charset="0"/>
            </a:endParaRPr>
          </a:p>
          <a:p>
            <a:r>
              <a:rPr lang="en-US" dirty="0">
                <a:solidFill>
                  <a:schemeClr val="bg1"/>
                </a:solidFill>
                <a:latin typeface="Graphik" panose="020B0503030202060203" pitchFamily="34" charset="0"/>
              </a:rPr>
              <a:t>Prior information and classification of Plant disease help farmers to control the disease  through proper strategy</a:t>
            </a:r>
          </a:p>
          <a:p>
            <a:endParaRPr lang="en-US" b="1" dirty="0">
              <a:solidFill>
                <a:schemeClr val="bg1"/>
              </a:solidFill>
              <a:latin typeface="Graphik" panose="020B0503030202060203" pitchFamily="34" charset="0"/>
            </a:endParaRPr>
          </a:p>
        </p:txBody>
      </p:sp>
      <p:pic>
        <p:nvPicPr>
          <p:cNvPr id="6" name="Picture 5" descr="A green leaf on a white surface&#10;&#10;Description automatically generated with low confidence">
            <a:extLst>
              <a:ext uri="{FF2B5EF4-FFF2-40B4-BE49-F238E27FC236}">
                <a16:creationId xmlns:a16="http://schemas.microsoft.com/office/drawing/2014/main" id="{CC74B69B-7FF6-4108-AF62-0A02BB024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383" y="3441302"/>
            <a:ext cx="2438400" cy="2438400"/>
          </a:xfrm>
          <a:prstGeom prst="rect">
            <a:avLst/>
          </a:prstGeom>
        </p:spPr>
      </p:pic>
      <p:sp>
        <p:nvSpPr>
          <p:cNvPr id="7" name="TextBox 6">
            <a:extLst>
              <a:ext uri="{FF2B5EF4-FFF2-40B4-BE49-F238E27FC236}">
                <a16:creationId xmlns:a16="http://schemas.microsoft.com/office/drawing/2014/main" id="{F71133FE-B98B-46D5-816F-343F2E893C5D}"/>
              </a:ext>
            </a:extLst>
          </p:cNvPr>
          <p:cNvSpPr txBox="1"/>
          <p:nvPr/>
        </p:nvSpPr>
        <p:spPr>
          <a:xfrm>
            <a:off x="3043738" y="5978916"/>
            <a:ext cx="2234045" cy="338554"/>
          </a:xfrm>
          <a:prstGeom prst="rect">
            <a:avLst/>
          </a:prstGeom>
          <a:noFill/>
        </p:spPr>
        <p:txBody>
          <a:bodyPr wrap="square" rtlCol="0">
            <a:spAutoFit/>
          </a:bodyPr>
          <a:lstStyle/>
          <a:p>
            <a:pPr algn="ctr"/>
            <a:r>
              <a:rPr lang="en-US" sz="1600" b="1" dirty="0" err="1">
                <a:solidFill>
                  <a:schemeClr val="bg1"/>
                </a:solidFill>
                <a:latin typeface="Graphik" panose="020B0503030202060203" pitchFamily="34" charset="0"/>
              </a:rPr>
              <a:t>Early_blight</a:t>
            </a:r>
            <a:endParaRPr lang="en-US" sz="1600" b="1" dirty="0">
              <a:solidFill>
                <a:schemeClr val="bg1"/>
              </a:solidFill>
              <a:latin typeface="Graphik" panose="020B0503030202060203" pitchFamily="34" charset="0"/>
            </a:endParaRPr>
          </a:p>
        </p:txBody>
      </p:sp>
      <p:pic>
        <p:nvPicPr>
          <p:cNvPr id="9" name="Picture 8" descr="A picture containing vegetable&#10;&#10;Description automatically generated">
            <a:extLst>
              <a:ext uri="{FF2B5EF4-FFF2-40B4-BE49-F238E27FC236}">
                <a16:creationId xmlns:a16="http://schemas.microsoft.com/office/drawing/2014/main" id="{7984D696-FFC1-47C2-82A1-64DA88B86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111" y="3429000"/>
            <a:ext cx="2438400" cy="2438400"/>
          </a:xfrm>
          <a:prstGeom prst="rect">
            <a:avLst/>
          </a:prstGeom>
        </p:spPr>
      </p:pic>
      <p:sp>
        <p:nvSpPr>
          <p:cNvPr id="10" name="TextBox 9">
            <a:extLst>
              <a:ext uri="{FF2B5EF4-FFF2-40B4-BE49-F238E27FC236}">
                <a16:creationId xmlns:a16="http://schemas.microsoft.com/office/drawing/2014/main" id="{52F11477-71FB-4FB4-9CAC-C3B354B78D08}"/>
              </a:ext>
            </a:extLst>
          </p:cNvPr>
          <p:cNvSpPr txBox="1"/>
          <p:nvPr/>
        </p:nvSpPr>
        <p:spPr>
          <a:xfrm>
            <a:off x="6961111" y="5886169"/>
            <a:ext cx="2234045" cy="338554"/>
          </a:xfrm>
          <a:prstGeom prst="rect">
            <a:avLst/>
          </a:prstGeom>
          <a:noFill/>
        </p:spPr>
        <p:txBody>
          <a:bodyPr wrap="square" rtlCol="0">
            <a:spAutoFit/>
          </a:bodyPr>
          <a:lstStyle/>
          <a:p>
            <a:pPr algn="ctr"/>
            <a:r>
              <a:rPr lang="en-US" sz="1600" b="1" dirty="0" err="1">
                <a:solidFill>
                  <a:schemeClr val="bg1"/>
                </a:solidFill>
                <a:latin typeface="Graphik" panose="020B0503030202060203" pitchFamily="34" charset="0"/>
              </a:rPr>
              <a:t>Late_blight</a:t>
            </a:r>
            <a:endParaRPr lang="en-US" sz="1600" b="1" dirty="0">
              <a:solidFill>
                <a:schemeClr val="bg1"/>
              </a:solidFill>
              <a:latin typeface="Graphik" panose="020B0503030202060203" pitchFamily="34" charset="0"/>
            </a:endParaRPr>
          </a:p>
        </p:txBody>
      </p:sp>
    </p:spTree>
    <p:extLst>
      <p:ext uri="{BB962C8B-B14F-4D97-AF65-F5344CB8AC3E}">
        <p14:creationId xmlns:p14="http://schemas.microsoft.com/office/powerpoint/2010/main" val="233187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500"/>
                                        <p:tgtEl>
                                          <p:spTgt spid="4">
                                            <p:txEl>
                                              <p:pRg st="2" end="2"/>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wipe(left)">
                                      <p:cBhvr>
                                        <p:cTn id="2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75B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BBFE1-676F-4C17-99E7-57349522542B}"/>
              </a:ext>
            </a:extLst>
          </p:cNvPr>
          <p:cNvSpPr/>
          <p:nvPr/>
        </p:nvSpPr>
        <p:spPr>
          <a:xfrm>
            <a:off x="0" y="0"/>
            <a:ext cx="12192000" cy="6858000"/>
          </a:xfrm>
          <a:prstGeom prst="rect">
            <a:avLst/>
          </a:prstGeom>
          <a:solidFill>
            <a:srgbClr val="445330"/>
          </a:solidFill>
          <a:ln>
            <a:solidFill>
              <a:srgbClr val="44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320DF0-F268-40D4-9D6C-4128DCF21B29}"/>
              </a:ext>
            </a:extLst>
          </p:cNvPr>
          <p:cNvSpPr txBox="1"/>
          <p:nvPr/>
        </p:nvSpPr>
        <p:spPr>
          <a:xfrm>
            <a:off x="968432" y="151239"/>
            <a:ext cx="9567487" cy="830997"/>
          </a:xfrm>
          <a:prstGeom prst="rect">
            <a:avLst/>
          </a:prstGeom>
          <a:noFill/>
        </p:spPr>
        <p:txBody>
          <a:bodyPr wrap="square" rtlCol="0">
            <a:spAutoFit/>
          </a:bodyPr>
          <a:lstStyle/>
          <a:p>
            <a:pPr algn="ctr"/>
            <a:r>
              <a:rPr lang="en-US" sz="4800" dirty="0">
                <a:solidFill>
                  <a:schemeClr val="bg1"/>
                </a:solidFill>
                <a:latin typeface="Graphik" panose="020B0503030202060203" pitchFamily="34" charset="0"/>
              </a:rPr>
              <a:t>Potato Disease Prediction App</a:t>
            </a:r>
          </a:p>
        </p:txBody>
      </p:sp>
      <p:pic>
        <p:nvPicPr>
          <p:cNvPr id="8" name="Picture 7">
            <a:extLst>
              <a:ext uri="{FF2B5EF4-FFF2-40B4-BE49-F238E27FC236}">
                <a16:creationId xmlns:a16="http://schemas.microsoft.com/office/drawing/2014/main" id="{976ABC2A-5141-457D-9216-BD19B38C2B3F}"/>
              </a:ext>
            </a:extLst>
          </p:cNvPr>
          <p:cNvPicPr>
            <a:picLocks noChangeAspect="1"/>
          </p:cNvPicPr>
          <p:nvPr/>
        </p:nvPicPr>
        <p:blipFill>
          <a:blip r:embed="rId3"/>
          <a:stretch>
            <a:fillRect/>
          </a:stretch>
        </p:blipFill>
        <p:spPr>
          <a:xfrm>
            <a:off x="4672012" y="1133475"/>
            <a:ext cx="2847975" cy="5724525"/>
          </a:xfrm>
          <a:prstGeom prst="rect">
            <a:avLst/>
          </a:prstGeom>
        </p:spPr>
      </p:pic>
    </p:spTree>
    <p:extLst>
      <p:ext uri="{BB962C8B-B14F-4D97-AF65-F5344CB8AC3E}">
        <p14:creationId xmlns:p14="http://schemas.microsoft.com/office/powerpoint/2010/main" val="2737445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526785" y="858443"/>
          <a:ext cx="1586" cy="1190"/>
        </p:xfrm>
        <a:graphic>
          <a:graphicData uri="http://schemas.openxmlformats.org/presentationml/2006/ole">
            <mc:AlternateContent xmlns:mc="http://schemas.openxmlformats.org/markup-compatibility/2006">
              <mc:Choice xmlns:v="urn:schemas-microsoft-com:vml" Requires="v">
                <p:oleObj spid="_x0000_s2107" name="think-cell Slide" r:id="rId5" imgW="270" imgH="270" progId="TCLayout.ActiveDocument.1">
                  <p:embed/>
                </p:oleObj>
              </mc:Choice>
              <mc:Fallback>
                <p:oleObj name="think-cell Slide" r:id="rId5" imgW="270" imgH="270" progId="TCLayout.ActiveDocument.1">
                  <p:embed/>
                  <p:pic>
                    <p:nvPicPr>
                      <p:cNvPr id="22" name="Object 21" hidden="1"/>
                      <p:cNvPicPr/>
                      <p:nvPr/>
                    </p:nvPicPr>
                    <p:blipFill>
                      <a:blip r:embed="rId6"/>
                      <a:stretch>
                        <a:fillRect/>
                      </a:stretch>
                    </p:blipFill>
                    <p:spPr>
                      <a:xfrm>
                        <a:off x="1526785" y="858443"/>
                        <a:ext cx="1586" cy="1190"/>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75371FED-A3FC-4D15-8CC6-968C9DC28B0A}"/>
              </a:ext>
            </a:extLst>
          </p:cNvPr>
          <p:cNvSpPr>
            <a:spLocks noGrp="1"/>
          </p:cNvSpPr>
          <p:nvPr>
            <p:ph type="title"/>
          </p:nvPr>
        </p:nvSpPr>
        <p:spPr/>
        <p:txBody>
          <a:bodyPr>
            <a:normAutofit/>
          </a:bodyPr>
          <a:lstStyle/>
          <a:p>
            <a:r>
              <a:rPr lang="en-US" b="1" dirty="0">
                <a:latin typeface="Graphik" panose="020B0503030202060203" pitchFamily="34" charset="0"/>
              </a:rPr>
              <a:t>What is Artificial Intelligence ?</a:t>
            </a:r>
          </a:p>
        </p:txBody>
      </p:sp>
      <p:sp>
        <p:nvSpPr>
          <p:cNvPr id="14" name="TextBox 13">
            <a:extLst>
              <a:ext uri="{FF2B5EF4-FFF2-40B4-BE49-F238E27FC236}">
                <a16:creationId xmlns:a16="http://schemas.microsoft.com/office/drawing/2014/main" id="{50437367-F41D-4EA0-99F3-CE017FC96118}"/>
              </a:ext>
            </a:extLst>
          </p:cNvPr>
          <p:cNvSpPr txBox="1"/>
          <p:nvPr/>
        </p:nvSpPr>
        <p:spPr>
          <a:xfrm>
            <a:off x="1153885" y="1713638"/>
            <a:ext cx="10156371" cy="2677656"/>
          </a:xfrm>
          <a:prstGeom prst="rect">
            <a:avLst/>
          </a:prstGeom>
          <a:noFill/>
        </p:spPr>
        <p:txBody>
          <a:bodyPr wrap="square">
            <a:spAutoFit/>
          </a:bodyPr>
          <a:lstStyle/>
          <a:p>
            <a:r>
              <a:rPr lang="en-US" sz="2400" b="1" i="1" dirty="0">
                <a:effectLst/>
                <a:latin typeface="Graphik" panose="020B0503030202060203" pitchFamily="34" charset="0"/>
                <a:hlinkClick r:id="rId7"/>
              </a:rPr>
              <a:t>Artificial Intelligence</a:t>
            </a:r>
            <a:r>
              <a:rPr lang="en-US" sz="2400" b="1" i="1" dirty="0">
                <a:effectLst/>
                <a:latin typeface="Graphik" panose="020B0503030202060203" pitchFamily="34" charset="0"/>
              </a:rPr>
              <a:t>(AI): </a:t>
            </a:r>
            <a:r>
              <a:rPr lang="en-US" sz="2400" b="0" i="0" dirty="0">
                <a:effectLst/>
                <a:latin typeface="Graphik" panose="020B0503030202060203" pitchFamily="34" charset="0"/>
              </a:rPr>
              <a:t>refers to the simulation of human intelligence in machines that are programmed to think like humans, and the programs make the system AI-enabled. </a:t>
            </a:r>
          </a:p>
          <a:p>
            <a:endParaRPr lang="en-US" sz="2400" dirty="0">
              <a:latin typeface="Graphik" panose="020B0503030202060203" pitchFamily="34" charset="0"/>
            </a:endParaRPr>
          </a:p>
          <a:p>
            <a:endParaRPr lang="en-US" sz="2400" b="0" i="0" dirty="0">
              <a:effectLst/>
              <a:latin typeface="Graphik" panose="020B0503030202060203" pitchFamily="34" charset="0"/>
            </a:endParaRPr>
          </a:p>
          <a:p>
            <a:r>
              <a:rPr lang="en-US" sz="2400" b="0" i="0" dirty="0">
                <a:effectLst/>
                <a:latin typeface="Graphik" panose="020B0503030202060203" pitchFamily="34" charset="0"/>
              </a:rPr>
              <a:t>The applications for artificial intelligence are endless. The technology can be applied to many different sectors and industries.</a:t>
            </a:r>
            <a:endParaRPr lang="en-US" sz="2400" dirty="0">
              <a:latin typeface="Graphik" panose="020B0503030202060203" pitchFamily="34" charset="0"/>
            </a:endParaRPr>
          </a:p>
        </p:txBody>
      </p:sp>
    </p:spTree>
    <p:extLst>
      <p:ext uri="{BB962C8B-B14F-4D97-AF65-F5344CB8AC3E}">
        <p14:creationId xmlns:p14="http://schemas.microsoft.com/office/powerpoint/2010/main" val="4942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left)">
                                      <p:cBhvr>
                                        <p:cTn id="1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FD7D9F-8E9C-4189-A224-DAB13ABECFF9}"/>
              </a:ext>
            </a:extLst>
          </p:cNvPr>
          <p:cNvPicPr>
            <a:picLocks noChangeAspect="1"/>
          </p:cNvPicPr>
          <p:nvPr/>
        </p:nvPicPr>
        <p:blipFill rotWithShape="1">
          <a:blip r:embed="rId3"/>
          <a:srcRect t="15009" b="4920"/>
          <a:stretch/>
        </p:blipFill>
        <p:spPr>
          <a:xfrm>
            <a:off x="20" y="10"/>
            <a:ext cx="12191980" cy="6857990"/>
          </a:xfrm>
          <a:prstGeom prst="rect">
            <a:avLst/>
          </a:prstGeom>
        </p:spPr>
      </p:pic>
      <p:sp>
        <p:nvSpPr>
          <p:cNvPr id="12"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9035378-1F74-47CF-8B55-681061DE2F58}"/>
              </a:ext>
            </a:extLst>
          </p:cNvPr>
          <p:cNvSpPr txBox="1">
            <a:spLocks/>
          </p:cNvSpPr>
          <p:nvPr/>
        </p:nvSpPr>
        <p:spPr>
          <a:xfrm>
            <a:off x="1112520" y="2508164"/>
            <a:ext cx="9966960" cy="1560320"/>
          </a:xfrm>
          <a:prstGeom prst="rect">
            <a:avLst/>
          </a:prstGeom>
        </p:spPr>
        <p:txBody>
          <a:bodyPr vert="horz" lIns="91440" tIns="45720" rIns="91440" bIns="45720" rtlCol="0" anchor="ctr" anchorCtr="0">
            <a:normAutofit/>
          </a:bodyPr>
          <a:lstStyle>
            <a:lvl1pPr algn="l" defTabSz="1734634" rtl="0" eaLnBrk="1" latinLnBrk="0" hangingPunct="1">
              <a:lnSpc>
                <a:spcPct val="80000"/>
              </a:lnSpc>
              <a:spcBef>
                <a:spcPct val="0"/>
              </a:spcBef>
              <a:buNone/>
              <a:defRPr sz="3200" b="0" i="0" kern="1200" cap="all" spc="-133" baseline="0">
                <a:solidFill>
                  <a:schemeClr val="accent4"/>
                </a:solidFill>
                <a:latin typeface="Arial Black" charset="0"/>
                <a:ea typeface="Arial Black" charset="0"/>
                <a:cs typeface="Arial Black" charset="0"/>
              </a:defRPr>
            </a:lvl1pPr>
          </a:lstStyle>
          <a:p>
            <a:pPr marL="0" marR="0" lvl="0" indent="0" algn="ctr" defTabSz="914400" fontAlgn="auto">
              <a:lnSpc>
                <a:spcPct val="90000"/>
              </a:lnSpc>
              <a:spcAft>
                <a:spcPts val="600"/>
              </a:spcAft>
              <a:buClrTx/>
              <a:buSzTx/>
              <a:tabLst/>
              <a:defRPr/>
            </a:pPr>
            <a:r>
              <a:rPr lang="en-US" sz="4900" b="1" spc="-400" dirty="0">
                <a:solidFill>
                  <a:schemeClr val="bg1"/>
                </a:solidFill>
                <a:latin typeface="Graphik" panose="020B0503030202060203" pitchFamily="34" charset="0"/>
                <a:ea typeface="+mj-ea"/>
                <a:cs typeface="+mj-cs"/>
              </a:rPr>
              <a:t>Data Collections</a:t>
            </a:r>
            <a:endParaRPr kumimoji="0" lang="en-US" sz="4900" b="1" i="0" u="none" strike="noStrike" cap="all" spc="-400" normalizeH="0" baseline="0" noProof="0" dirty="0">
              <a:ln>
                <a:noFill/>
              </a:ln>
              <a:solidFill>
                <a:schemeClr val="bg1"/>
              </a:solidFill>
              <a:effectLst/>
              <a:uLnTx/>
              <a:uFillTx/>
              <a:latin typeface="Graphik" panose="020B0503030202060203" pitchFamily="34" charset="0"/>
              <a:ea typeface="+mj-ea"/>
              <a:cs typeface="+mj-cs"/>
            </a:endParaRPr>
          </a:p>
        </p:txBody>
      </p:sp>
    </p:spTree>
    <p:extLst>
      <p:ext uri="{BB962C8B-B14F-4D97-AF65-F5344CB8AC3E}">
        <p14:creationId xmlns:p14="http://schemas.microsoft.com/office/powerpoint/2010/main" val="161912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4533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762A2F-FFAE-4B1D-81CB-DE96DF382623}"/>
              </a:ext>
            </a:extLst>
          </p:cNvPr>
          <p:cNvSpPr txBox="1"/>
          <p:nvPr/>
        </p:nvSpPr>
        <p:spPr>
          <a:xfrm>
            <a:off x="865809" y="474345"/>
            <a:ext cx="10460382" cy="923330"/>
          </a:xfrm>
          <a:prstGeom prst="rect">
            <a:avLst/>
          </a:prstGeom>
          <a:noFill/>
          <a:ln>
            <a:noFill/>
          </a:ln>
        </p:spPr>
        <p:txBody>
          <a:bodyPr wrap="square" lIns="0" tIns="182880" rIns="731520" bIns="182880" rtlCol="0">
            <a:spAutoFit/>
          </a:bodyPr>
          <a:lstStyle/>
          <a:p>
            <a:pPr algn="ctr"/>
            <a:r>
              <a:rPr lang="en-US" sz="3600" dirty="0">
                <a:solidFill>
                  <a:schemeClr val="bg1"/>
                </a:solidFill>
                <a:latin typeface="Graphik" panose="020B0503030202060203" pitchFamily="34" charset="0"/>
              </a:rPr>
              <a:t>Data Collection</a:t>
            </a:r>
          </a:p>
        </p:txBody>
      </p:sp>
      <p:sp>
        <p:nvSpPr>
          <p:cNvPr id="4" name="TextBox 3">
            <a:extLst>
              <a:ext uri="{FF2B5EF4-FFF2-40B4-BE49-F238E27FC236}">
                <a16:creationId xmlns:a16="http://schemas.microsoft.com/office/drawing/2014/main" id="{70070265-2C51-40B6-A309-34D1F5B6A9D2}"/>
              </a:ext>
            </a:extLst>
          </p:cNvPr>
          <p:cNvSpPr txBox="1"/>
          <p:nvPr/>
        </p:nvSpPr>
        <p:spPr>
          <a:xfrm>
            <a:off x="1673543" y="1551563"/>
            <a:ext cx="9358892" cy="4247317"/>
          </a:xfrm>
          <a:prstGeom prst="rect">
            <a:avLst/>
          </a:prstGeom>
          <a:noFill/>
          <a:ln>
            <a:solidFill>
              <a:schemeClr val="bg1"/>
            </a:solidFill>
          </a:ln>
        </p:spPr>
        <p:txBody>
          <a:bodyPr wrap="square" lIns="548640" tIns="365760" rIns="731520" bIns="365760" rtlCol="0">
            <a:spAutoFit/>
          </a:bodyPr>
          <a:lstStyle/>
          <a:p>
            <a:pPr marL="571500" indent="-571500">
              <a:buFont typeface="+mj-lt"/>
              <a:buAutoNum type="arabicPeriod"/>
            </a:pPr>
            <a:r>
              <a:rPr lang="en-US" sz="2400" dirty="0">
                <a:solidFill>
                  <a:schemeClr val="bg1"/>
                </a:solidFill>
                <a:latin typeface="Graphik" panose="020B0503030202060203" pitchFamily="34" charset="0"/>
              </a:rPr>
              <a:t>Buy data from a  third-party vendor</a:t>
            </a:r>
          </a:p>
          <a:p>
            <a:pPr marL="571500" indent="-571500">
              <a:buFont typeface="+mj-lt"/>
              <a:buAutoNum type="arabicPeriod"/>
            </a:pPr>
            <a:r>
              <a:rPr lang="en-US" sz="2400" dirty="0">
                <a:solidFill>
                  <a:schemeClr val="bg1"/>
                </a:solidFill>
                <a:latin typeface="Graphik" panose="020B0503030202060203" pitchFamily="34" charset="0"/>
              </a:rPr>
              <a:t>Collect and annotate data on your own</a:t>
            </a:r>
          </a:p>
          <a:p>
            <a:pPr marL="1028700" lvl="1" indent="-571500">
              <a:buFont typeface="+mj-lt"/>
              <a:buAutoNum type="arabicPeriod"/>
            </a:pPr>
            <a:r>
              <a:rPr lang="en-US" dirty="0">
                <a:solidFill>
                  <a:schemeClr val="bg1"/>
                </a:solidFill>
                <a:latin typeface="Graphik" panose="020B0503030202060203" pitchFamily="34" charset="0"/>
              </a:rPr>
              <a:t>Manual</a:t>
            </a:r>
          </a:p>
          <a:p>
            <a:pPr marL="1028700" lvl="1" indent="-571500">
              <a:buFont typeface="+mj-lt"/>
              <a:buAutoNum type="arabicPeriod"/>
            </a:pPr>
            <a:r>
              <a:rPr lang="en-US" dirty="0">
                <a:solidFill>
                  <a:schemeClr val="bg1"/>
                </a:solidFill>
                <a:latin typeface="Graphik" panose="020B0503030202060203" pitchFamily="34" charset="0"/>
              </a:rPr>
              <a:t>Expensive project needs budget</a:t>
            </a:r>
          </a:p>
          <a:p>
            <a:pPr marL="1028700" lvl="1" indent="-571500">
              <a:buFont typeface="+mj-lt"/>
              <a:buAutoNum type="arabicPeriod"/>
            </a:pPr>
            <a:r>
              <a:rPr lang="en-US" dirty="0">
                <a:solidFill>
                  <a:schemeClr val="bg1"/>
                </a:solidFill>
                <a:latin typeface="Graphik" panose="020B0503030202060203" pitchFamily="34" charset="0"/>
              </a:rPr>
              <a:t>Approval from Stakeholders</a:t>
            </a:r>
          </a:p>
          <a:p>
            <a:pPr marL="1028700" lvl="1" indent="-571500">
              <a:buFont typeface="+mj-lt"/>
              <a:buAutoNum type="arabicPeriod"/>
            </a:pPr>
            <a:r>
              <a:rPr lang="en-US" dirty="0">
                <a:solidFill>
                  <a:schemeClr val="bg1"/>
                </a:solidFill>
                <a:latin typeface="Graphik" panose="020B0503030202060203" pitchFamily="34" charset="0"/>
              </a:rPr>
              <a:t>Time-consuming</a:t>
            </a:r>
          </a:p>
          <a:p>
            <a:pPr marL="571500" indent="-571500">
              <a:buFont typeface="+mj-lt"/>
              <a:buAutoNum type="arabicPeriod"/>
            </a:pPr>
            <a:r>
              <a:rPr lang="en-US" sz="2400" dirty="0">
                <a:solidFill>
                  <a:schemeClr val="bg1"/>
                </a:solidFill>
                <a:latin typeface="Graphik" panose="020B0503030202060203" pitchFamily="34" charset="0"/>
              </a:rPr>
              <a:t>Write web scraping scripts to collect images from the internet</a:t>
            </a:r>
          </a:p>
          <a:p>
            <a:pPr marL="1028700" lvl="1" indent="-571500">
              <a:buFont typeface="+mj-lt"/>
              <a:buAutoNum type="arabicPeriod"/>
            </a:pPr>
            <a:r>
              <a:rPr lang="en-US" dirty="0">
                <a:solidFill>
                  <a:schemeClr val="bg1"/>
                </a:solidFill>
                <a:latin typeface="Graphik" panose="020B0503030202060203" pitchFamily="34" charset="0"/>
              </a:rPr>
              <a:t>Tool like </a:t>
            </a:r>
            <a:r>
              <a:rPr lang="en-US" dirty="0" err="1">
                <a:solidFill>
                  <a:schemeClr val="bg1"/>
                </a:solidFill>
                <a:latin typeface="Graphik" panose="020B0503030202060203" pitchFamily="34" charset="0"/>
              </a:rPr>
              <a:t>Docano</a:t>
            </a:r>
            <a:r>
              <a:rPr lang="en-US" dirty="0">
                <a:solidFill>
                  <a:schemeClr val="bg1"/>
                </a:solidFill>
                <a:latin typeface="Graphik" panose="020B0503030202060203" pitchFamily="34" charset="0"/>
              </a:rPr>
              <a:t> to annotate </a:t>
            </a:r>
          </a:p>
          <a:p>
            <a:pPr marL="1028700" lvl="1" indent="-571500">
              <a:buFont typeface="+mj-lt"/>
              <a:buAutoNum type="arabicPeriod"/>
            </a:pPr>
            <a:r>
              <a:rPr lang="en-US" dirty="0">
                <a:solidFill>
                  <a:schemeClr val="bg1"/>
                </a:solidFill>
                <a:latin typeface="Graphik" panose="020B0503030202060203" pitchFamily="34" charset="0"/>
              </a:rPr>
              <a:t>Get the annotated images by web scraping tools</a:t>
            </a:r>
          </a:p>
          <a:p>
            <a:pPr marL="571500" indent="-571500">
              <a:buFont typeface="+mj-lt"/>
              <a:buAutoNum type="arabicPeriod"/>
            </a:pPr>
            <a:r>
              <a:rPr lang="en-US" sz="2400" dirty="0">
                <a:solidFill>
                  <a:schemeClr val="bg1"/>
                </a:solidFill>
                <a:latin typeface="Graphik" panose="020B0503030202060203" pitchFamily="34" charset="0"/>
              </a:rPr>
              <a:t>Get ready-made data from Kaggle</a:t>
            </a:r>
          </a:p>
        </p:txBody>
      </p:sp>
    </p:spTree>
    <p:extLst>
      <p:ext uri="{BB962C8B-B14F-4D97-AF65-F5344CB8AC3E}">
        <p14:creationId xmlns:p14="http://schemas.microsoft.com/office/powerpoint/2010/main" val="398339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wipe(left)">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wipe(left)">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4533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070265-2C51-40B6-A309-34D1F5B6A9D2}"/>
              </a:ext>
            </a:extLst>
          </p:cNvPr>
          <p:cNvSpPr txBox="1"/>
          <p:nvPr/>
        </p:nvSpPr>
        <p:spPr>
          <a:xfrm>
            <a:off x="1653664" y="409236"/>
            <a:ext cx="9358892" cy="1354217"/>
          </a:xfrm>
          <a:prstGeom prst="rect">
            <a:avLst/>
          </a:prstGeom>
          <a:noFill/>
          <a:ln>
            <a:solidFill>
              <a:schemeClr val="bg1"/>
            </a:solidFill>
          </a:ln>
        </p:spPr>
        <p:txBody>
          <a:bodyPr wrap="square" lIns="548640" tIns="365760" rIns="731520" bIns="365760" rtlCol="0">
            <a:spAutoFit/>
          </a:bodyPr>
          <a:lstStyle/>
          <a:p>
            <a:pPr marL="571500" indent="-571500">
              <a:buFont typeface="+mj-lt"/>
              <a:buAutoNum type="arabicPeriod"/>
            </a:pPr>
            <a:r>
              <a:rPr lang="en-US" sz="2000" dirty="0">
                <a:solidFill>
                  <a:schemeClr val="bg1"/>
                </a:solidFill>
                <a:latin typeface="Graphik" panose="020B0503030202060203" pitchFamily="34" charset="0"/>
              </a:rPr>
              <a:t>Dataset taken from Kaggle: </a:t>
            </a:r>
            <a:r>
              <a:rPr lang="en-US" sz="2000" dirty="0">
                <a:solidFill>
                  <a:schemeClr val="bg1"/>
                </a:solidFill>
                <a:latin typeface="Graphik" panose="020B0503030202060203" pitchFamily="34" charset="0"/>
                <a:hlinkClick r:id="rId3">
                  <a:extLst>
                    <a:ext uri="{A12FA001-AC4F-418D-AE19-62706E023703}">
                      <ahyp:hlinkClr xmlns:ahyp="http://schemas.microsoft.com/office/drawing/2018/hyperlinkcolor" val="tx"/>
                    </a:ext>
                  </a:extLst>
                </a:hlinkClick>
              </a:rPr>
              <a:t>https://www.kaggle.com/datasets/arjuntejaswi/plant-village</a:t>
            </a:r>
            <a:endParaRPr lang="en-US" sz="2000" dirty="0">
              <a:solidFill>
                <a:schemeClr val="bg1"/>
              </a:solidFill>
              <a:latin typeface="Graphik" panose="020B0503030202060203" pitchFamily="34" charset="0"/>
            </a:endParaRPr>
          </a:p>
        </p:txBody>
      </p:sp>
      <p:pic>
        <p:nvPicPr>
          <p:cNvPr id="5" name="Picture 4">
            <a:extLst>
              <a:ext uri="{FF2B5EF4-FFF2-40B4-BE49-F238E27FC236}">
                <a16:creationId xmlns:a16="http://schemas.microsoft.com/office/drawing/2014/main" id="{34BBB811-B12B-41E2-9D82-BF154ABE78BA}"/>
              </a:ext>
            </a:extLst>
          </p:cNvPr>
          <p:cNvPicPr>
            <a:picLocks noChangeAspect="1"/>
          </p:cNvPicPr>
          <p:nvPr/>
        </p:nvPicPr>
        <p:blipFill>
          <a:blip r:embed="rId4"/>
          <a:stretch>
            <a:fillRect/>
          </a:stretch>
        </p:blipFill>
        <p:spPr>
          <a:xfrm>
            <a:off x="0" y="2024904"/>
            <a:ext cx="12192000" cy="4833096"/>
          </a:xfrm>
          <a:prstGeom prst="rect">
            <a:avLst/>
          </a:prstGeom>
        </p:spPr>
      </p:pic>
      <p:pic>
        <p:nvPicPr>
          <p:cNvPr id="7" name="Picture 6">
            <a:extLst>
              <a:ext uri="{FF2B5EF4-FFF2-40B4-BE49-F238E27FC236}">
                <a16:creationId xmlns:a16="http://schemas.microsoft.com/office/drawing/2014/main" id="{BC12D9EF-25A3-4C06-8C2F-AD4035D194B3}"/>
              </a:ext>
            </a:extLst>
          </p:cNvPr>
          <p:cNvPicPr>
            <a:picLocks noChangeAspect="1"/>
          </p:cNvPicPr>
          <p:nvPr/>
        </p:nvPicPr>
        <p:blipFill>
          <a:blip r:embed="rId5"/>
          <a:stretch>
            <a:fillRect/>
          </a:stretch>
        </p:blipFill>
        <p:spPr>
          <a:xfrm>
            <a:off x="9477550" y="3170583"/>
            <a:ext cx="2379211" cy="3687417"/>
          </a:xfrm>
          <a:prstGeom prst="rect">
            <a:avLst/>
          </a:prstGeom>
        </p:spPr>
      </p:pic>
    </p:spTree>
    <p:extLst>
      <p:ext uri="{BB962C8B-B14F-4D97-AF65-F5344CB8AC3E}">
        <p14:creationId xmlns:p14="http://schemas.microsoft.com/office/powerpoint/2010/main" val="362917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BBFE1-676F-4C17-99E7-57349522542B}"/>
              </a:ext>
            </a:extLst>
          </p:cNvPr>
          <p:cNvSpPr/>
          <p:nvPr/>
        </p:nvSpPr>
        <p:spPr>
          <a:xfrm>
            <a:off x="0" y="0"/>
            <a:ext cx="12192000" cy="6858000"/>
          </a:xfrm>
          <a:prstGeom prst="rect">
            <a:avLst/>
          </a:prstGeom>
          <a:solidFill>
            <a:srgbClr val="445330"/>
          </a:solidFill>
          <a:ln>
            <a:solidFill>
              <a:srgbClr val="44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320DF0-F268-40D4-9D6C-4128DCF21B29}"/>
              </a:ext>
            </a:extLst>
          </p:cNvPr>
          <p:cNvSpPr txBox="1"/>
          <p:nvPr/>
        </p:nvSpPr>
        <p:spPr>
          <a:xfrm>
            <a:off x="948112" y="1145088"/>
            <a:ext cx="9567487" cy="400110"/>
          </a:xfrm>
          <a:prstGeom prst="rect">
            <a:avLst/>
          </a:prstGeom>
          <a:noFill/>
        </p:spPr>
        <p:txBody>
          <a:bodyPr wrap="square" rtlCol="0">
            <a:spAutoFit/>
          </a:bodyPr>
          <a:lstStyle/>
          <a:p>
            <a:pPr algn="ctr"/>
            <a:r>
              <a:rPr lang="en-US" sz="2000" dirty="0">
                <a:solidFill>
                  <a:schemeClr val="bg1"/>
                </a:solidFill>
                <a:latin typeface="Graphik" panose="020B0503030202060203" pitchFamily="34" charset="0"/>
              </a:rPr>
              <a:t>Potato Disease classification Project</a:t>
            </a:r>
          </a:p>
        </p:txBody>
      </p:sp>
      <p:pic>
        <p:nvPicPr>
          <p:cNvPr id="5" name="Picture 4" descr="A green leaf on a white surface&#10;&#10;Description automatically generated with medium confidence">
            <a:extLst>
              <a:ext uri="{FF2B5EF4-FFF2-40B4-BE49-F238E27FC236}">
                <a16:creationId xmlns:a16="http://schemas.microsoft.com/office/drawing/2014/main" id="{D480717D-2620-447A-9929-343E81318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960" y="2087880"/>
            <a:ext cx="2438400" cy="2438400"/>
          </a:xfrm>
          <a:prstGeom prst="rect">
            <a:avLst/>
          </a:prstGeom>
        </p:spPr>
      </p:pic>
      <p:pic>
        <p:nvPicPr>
          <p:cNvPr id="7" name="Picture 6" descr="A green leaf on a grey surface&#10;&#10;Description automatically generated with low confidence">
            <a:extLst>
              <a:ext uri="{FF2B5EF4-FFF2-40B4-BE49-F238E27FC236}">
                <a16:creationId xmlns:a16="http://schemas.microsoft.com/office/drawing/2014/main" id="{9F913AA3-479F-4DFA-8DC0-1BDFA2FD3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 y="2087880"/>
            <a:ext cx="2438400" cy="2438400"/>
          </a:xfrm>
          <a:prstGeom prst="rect">
            <a:avLst/>
          </a:prstGeom>
        </p:spPr>
      </p:pic>
      <p:pic>
        <p:nvPicPr>
          <p:cNvPr id="10" name="Picture 9" descr="A picture containing plant&#10;&#10;Description automatically generated">
            <a:extLst>
              <a:ext uri="{FF2B5EF4-FFF2-40B4-BE49-F238E27FC236}">
                <a16:creationId xmlns:a16="http://schemas.microsoft.com/office/drawing/2014/main" id="{B914F586-2894-4B9D-9C18-0D9130218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2087880"/>
            <a:ext cx="2438400" cy="2438400"/>
          </a:xfrm>
          <a:prstGeom prst="rect">
            <a:avLst/>
          </a:prstGeom>
        </p:spPr>
      </p:pic>
      <p:sp>
        <p:nvSpPr>
          <p:cNvPr id="11" name="TextBox 10">
            <a:extLst>
              <a:ext uri="{FF2B5EF4-FFF2-40B4-BE49-F238E27FC236}">
                <a16:creationId xmlns:a16="http://schemas.microsoft.com/office/drawing/2014/main" id="{15FED9D7-31BD-4A2C-9B3F-67B4B8B474BA}"/>
              </a:ext>
            </a:extLst>
          </p:cNvPr>
          <p:cNvSpPr txBox="1"/>
          <p:nvPr/>
        </p:nvSpPr>
        <p:spPr>
          <a:xfrm>
            <a:off x="802640" y="4842549"/>
            <a:ext cx="2438399" cy="369332"/>
          </a:xfrm>
          <a:prstGeom prst="rect">
            <a:avLst/>
          </a:prstGeom>
          <a:solidFill>
            <a:schemeClr val="accent2"/>
          </a:solidFill>
        </p:spPr>
        <p:txBody>
          <a:bodyPr wrap="square" rtlCol="0">
            <a:spAutoFit/>
          </a:bodyPr>
          <a:lstStyle/>
          <a:p>
            <a:pPr algn="ctr"/>
            <a:r>
              <a:rPr lang="en-US" b="1" dirty="0">
                <a:solidFill>
                  <a:schemeClr val="bg1"/>
                </a:solidFill>
                <a:latin typeface="Graphik" panose="020B0503030202060203" pitchFamily="34" charset="0"/>
              </a:rPr>
              <a:t>Healthy</a:t>
            </a:r>
          </a:p>
        </p:txBody>
      </p:sp>
      <p:sp>
        <p:nvSpPr>
          <p:cNvPr id="12" name="TextBox 11">
            <a:extLst>
              <a:ext uri="{FF2B5EF4-FFF2-40B4-BE49-F238E27FC236}">
                <a16:creationId xmlns:a16="http://schemas.microsoft.com/office/drawing/2014/main" id="{A7A6F198-FC17-430E-B69E-62034659CF2C}"/>
              </a:ext>
            </a:extLst>
          </p:cNvPr>
          <p:cNvSpPr txBox="1"/>
          <p:nvPr/>
        </p:nvSpPr>
        <p:spPr>
          <a:xfrm>
            <a:off x="4876801" y="4842549"/>
            <a:ext cx="2438398" cy="369332"/>
          </a:xfrm>
          <a:prstGeom prst="rect">
            <a:avLst/>
          </a:prstGeom>
          <a:solidFill>
            <a:schemeClr val="accent2"/>
          </a:solidFill>
        </p:spPr>
        <p:txBody>
          <a:bodyPr wrap="square" rtlCol="0">
            <a:spAutoFit/>
          </a:bodyPr>
          <a:lstStyle/>
          <a:p>
            <a:pPr algn="ctr"/>
            <a:r>
              <a:rPr lang="en-US" b="1" dirty="0">
                <a:solidFill>
                  <a:schemeClr val="bg1"/>
                </a:solidFill>
                <a:latin typeface="Graphik" panose="020B0503030202060203" pitchFamily="34" charset="0"/>
              </a:rPr>
              <a:t>Early Blight</a:t>
            </a:r>
          </a:p>
        </p:txBody>
      </p:sp>
      <p:sp>
        <p:nvSpPr>
          <p:cNvPr id="13" name="TextBox 12">
            <a:extLst>
              <a:ext uri="{FF2B5EF4-FFF2-40B4-BE49-F238E27FC236}">
                <a16:creationId xmlns:a16="http://schemas.microsoft.com/office/drawing/2014/main" id="{2B36F2D7-01B9-4FA9-8909-1987B00EAF14}"/>
              </a:ext>
            </a:extLst>
          </p:cNvPr>
          <p:cNvSpPr txBox="1"/>
          <p:nvPr/>
        </p:nvSpPr>
        <p:spPr>
          <a:xfrm>
            <a:off x="8950961" y="4842549"/>
            <a:ext cx="2438398" cy="369332"/>
          </a:xfrm>
          <a:prstGeom prst="rect">
            <a:avLst/>
          </a:prstGeom>
          <a:solidFill>
            <a:schemeClr val="accent2"/>
          </a:solidFill>
        </p:spPr>
        <p:txBody>
          <a:bodyPr wrap="square" rtlCol="0">
            <a:spAutoFit/>
          </a:bodyPr>
          <a:lstStyle/>
          <a:p>
            <a:pPr algn="ctr"/>
            <a:r>
              <a:rPr lang="en-US" b="1" dirty="0">
                <a:solidFill>
                  <a:schemeClr val="bg1"/>
                </a:solidFill>
                <a:latin typeface="Graphik" panose="020B0503030202060203" pitchFamily="34" charset="0"/>
              </a:rPr>
              <a:t>Late Blight</a:t>
            </a:r>
          </a:p>
        </p:txBody>
      </p:sp>
      <p:sp>
        <p:nvSpPr>
          <p:cNvPr id="14" name="TextBox 13">
            <a:extLst>
              <a:ext uri="{FF2B5EF4-FFF2-40B4-BE49-F238E27FC236}">
                <a16:creationId xmlns:a16="http://schemas.microsoft.com/office/drawing/2014/main" id="{195A681C-1F54-4A1F-A5DE-1559EAA980F0}"/>
              </a:ext>
            </a:extLst>
          </p:cNvPr>
          <p:cNvSpPr txBox="1"/>
          <p:nvPr/>
        </p:nvSpPr>
        <p:spPr>
          <a:xfrm>
            <a:off x="948112" y="156959"/>
            <a:ext cx="9567487" cy="646331"/>
          </a:xfrm>
          <a:prstGeom prst="rect">
            <a:avLst/>
          </a:prstGeom>
          <a:noFill/>
        </p:spPr>
        <p:txBody>
          <a:bodyPr wrap="square" rtlCol="0">
            <a:spAutoFit/>
          </a:bodyPr>
          <a:lstStyle/>
          <a:p>
            <a:pPr algn="ctr"/>
            <a:r>
              <a:rPr lang="en-US" sz="3600" dirty="0">
                <a:solidFill>
                  <a:schemeClr val="bg1"/>
                </a:solidFill>
                <a:latin typeface="Graphik" panose="020B0503030202060203" pitchFamily="34" charset="0"/>
              </a:rPr>
              <a:t>Data Collection</a:t>
            </a:r>
          </a:p>
        </p:txBody>
      </p:sp>
    </p:spTree>
    <p:extLst>
      <p:ext uri="{BB962C8B-B14F-4D97-AF65-F5344CB8AC3E}">
        <p14:creationId xmlns:p14="http://schemas.microsoft.com/office/powerpoint/2010/main" val="55849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BBFE1-676F-4C17-99E7-57349522542B}"/>
              </a:ext>
            </a:extLst>
          </p:cNvPr>
          <p:cNvSpPr/>
          <p:nvPr/>
        </p:nvSpPr>
        <p:spPr>
          <a:xfrm>
            <a:off x="0" y="0"/>
            <a:ext cx="12192000" cy="6858000"/>
          </a:xfrm>
          <a:prstGeom prst="rect">
            <a:avLst/>
          </a:prstGeom>
          <a:solidFill>
            <a:srgbClr val="445330"/>
          </a:solidFill>
          <a:ln>
            <a:solidFill>
              <a:srgbClr val="44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320DF0-F268-40D4-9D6C-4128DCF21B29}"/>
              </a:ext>
            </a:extLst>
          </p:cNvPr>
          <p:cNvSpPr txBox="1"/>
          <p:nvPr/>
        </p:nvSpPr>
        <p:spPr>
          <a:xfrm>
            <a:off x="948112" y="1145088"/>
            <a:ext cx="9567487" cy="400110"/>
          </a:xfrm>
          <a:prstGeom prst="rect">
            <a:avLst/>
          </a:prstGeom>
          <a:noFill/>
        </p:spPr>
        <p:txBody>
          <a:bodyPr wrap="square" rtlCol="0">
            <a:spAutoFit/>
          </a:bodyPr>
          <a:lstStyle/>
          <a:p>
            <a:pPr algn="ctr"/>
            <a:r>
              <a:rPr lang="en-US" sz="2000" dirty="0">
                <a:solidFill>
                  <a:schemeClr val="bg1"/>
                </a:solidFill>
                <a:latin typeface="Graphik" panose="020B0503030202060203" pitchFamily="34" charset="0"/>
              </a:rPr>
              <a:t>Pepper bell Disease classification Project</a:t>
            </a:r>
          </a:p>
        </p:txBody>
      </p:sp>
      <p:sp>
        <p:nvSpPr>
          <p:cNvPr id="11" name="TextBox 10">
            <a:extLst>
              <a:ext uri="{FF2B5EF4-FFF2-40B4-BE49-F238E27FC236}">
                <a16:creationId xmlns:a16="http://schemas.microsoft.com/office/drawing/2014/main" id="{15FED9D7-31BD-4A2C-9B3F-67B4B8B474BA}"/>
              </a:ext>
            </a:extLst>
          </p:cNvPr>
          <p:cNvSpPr txBox="1"/>
          <p:nvPr/>
        </p:nvSpPr>
        <p:spPr>
          <a:xfrm>
            <a:off x="2631440" y="4849080"/>
            <a:ext cx="2438399" cy="646331"/>
          </a:xfrm>
          <a:prstGeom prst="rect">
            <a:avLst/>
          </a:prstGeom>
          <a:solidFill>
            <a:schemeClr val="accent2"/>
          </a:solidFill>
        </p:spPr>
        <p:txBody>
          <a:bodyPr wrap="square" rtlCol="0">
            <a:spAutoFit/>
          </a:bodyPr>
          <a:lstStyle/>
          <a:p>
            <a:pPr algn="ctr"/>
            <a:r>
              <a:rPr lang="en-US" b="1" dirty="0" err="1">
                <a:solidFill>
                  <a:schemeClr val="bg1"/>
                </a:solidFill>
                <a:latin typeface="Graphik" panose="020B0503030202060203" pitchFamily="34" charset="0"/>
              </a:rPr>
              <a:t>Pepper__bell___healthy</a:t>
            </a:r>
            <a:endParaRPr lang="en-US" b="1" dirty="0">
              <a:solidFill>
                <a:schemeClr val="bg1"/>
              </a:solidFill>
              <a:latin typeface="Graphik" panose="020B0503030202060203" pitchFamily="34" charset="0"/>
            </a:endParaRPr>
          </a:p>
        </p:txBody>
      </p:sp>
      <p:sp>
        <p:nvSpPr>
          <p:cNvPr id="12" name="TextBox 11">
            <a:extLst>
              <a:ext uri="{FF2B5EF4-FFF2-40B4-BE49-F238E27FC236}">
                <a16:creationId xmlns:a16="http://schemas.microsoft.com/office/drawing/2014/main" id="{A7A6F198-FC17-430E-B69E-62034659CF2C}"/>
              </a:ext>
            </a:extLst>
          </p:cNvPr>
          <p:cNvSpPr txBox="1"/>
          <p:nvPr/>
        </p:nvSpPr>
        <p:spPr>
          <a:xfrm>
            <a:off x="6705601" y="4849080"/>
            <a:ext cx="2438398" cy="646331"/>
          </a:xfrm>
          <a:prstGeom prst="rect">
            <a:avLst/>
          </a:prstGeom>
          <a:solidFill>
            <a:schemeClr val="accent2"/>
          </a:solidFill>
        </p:spPr>
        <p:txBody>
          <a:bodyPr wrap="square" rtlCol="0">
            <a:spAutoFit/>
          </a:bodyPr>
          <a:lstStyle/>
          <a:p>
            <a:pPr algn="ctr"/>
            <a:r>
              <a:rPr lang="en-US" b="1" dirty="0">
                <a:solidFill>
                  <a:schemeClr val="bg1"/>
                </a:solidFill>
                <a:latin typeface="Graphik" panose="020B0503030202060203" pitchFamily="34" charset="0"/>
              </a:rPr>
              <a:t>Pepper__bell___</a:t>
            </a:r>
            <a:r>
              <a:rPr lang="en-US" b="1" dirty="0" err="1">
                <a:solidFill>
                  <a:schemeClr val="bg1"/>
                </a:solidFill>
                <a:latin typeface="Graphik" panose="020B0503030202060203" pitchFamily="34" charset="0"/>
              </a:rPr>
              <a:t>Bacterial_spot</a:t>
            </a:r>
            <a:endParaRPr lang="en-US" b="1" dirty="0">
              <a:solidFill>
                <a:schemeClr val="bg1"/>
              </a:solidFill>
              <a:latin typeface="Graphik" panose="020B0503030202060203" pitchFamily="34" charset="0"/>
            </a:endParaRPr>
          </a:p>
        </p:txBody>
      </p:sp>
      <p:sp>
        <p:nvSpPr>
          <p:cNvPr id="14" name="TextBox 13">
            <a:extLst>
              <a:ext uri="{FF2B5EF4-FFF2-40B4-BE49-F238E27FC236}">
                <a16:creationId xmlns:a16="http://schemas.microsoft.com/office/drawing/2014/main" id="{195A681C-1F54-4A1F-A5DE-1559EAA980F0}"/>
              </a:ext>
            </a:extLst>
          </p:cNvPr>
          <p:cNvSpPr txBox="1"/>
          <p:nvPr/>
        </p:nvSpPr>
        <p:spPr>
          <a:xfrm>
            <a:off x="948112" y="156959"/>
            <a:ext cx="9567487" cy="646331"/>
          </a:xfrm>
          <a:prstGeom prst="rect">
            <a:avLst/>
          </a:prstGeom>
          <a:noFill/>
        </p:spPr>
        <p:txBody>
          <a:bodyPr wrap="square" rtlCol="0">
            <a:spAutoFit/>
          </a:bodyPr>
          <a:lstStyle/>
          <a:p>
            <a:pPr algn="ctr"/>
            <a:r>
              <a:rPr lang="en-US" sz="3600" dirty="0">
                <a:solidFill>
                  <a:schemeClr val="bg1"/>
                </a:solidFill>
                <a:latin typeface="Graphik" panose="020B0503030202060203" pitchFamily="34" charset="0"/>
              </a:rPr>
              <a:t>Data Collection</a:t>
            </a:r>
          </a:p>
        </p:txBody>
      </p:sp>
      <p:pic>
        <p:nvPicPr>
          <p:cNvPr id="6" name="Picture 5" descr="A close-up of a leaf&#10;&#10;Description automatically generated with medium confidence">
            <a:extLst>
              <a:ext uri="{FF2B5EF4-FFF2-40B4-BE49-F238E27FC236}">
                <a16:creationId xmlns:a16="http://schemas.microsoft.com/office/drawing/2014/main" id="{1265744A-B5A4-40A8-9EA5-7A3BC8BEB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216331"/>
            <a:ext cx="2438400" cy="2438400"/>
          </a:xfrm>
          <a:prstGeom prst="rect">
            <a:avLst/>
          </a:prstGeom>
        </p:spPr>
      </p:pic>
      <p:pic>
        <p:nvPicPr>
          <p:cNvPr id="9" name="Picture 8" descr="A close up of a leaf&#10;&#10;Description automatically generated with medium confidence">
            <a:extLst>
              <a:ext uri="{FF2B5EF4-FFF2-40B4-BE49-F238E27FC236}">
                <a16:creationId xmlns:a16="http://schemas.microsoft.com/office/drawing/2014/main" id="{FF9B891A-F4F8-478D-8CF7-074A94A96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1439" y="2209800"/>
            <a:ext cx="2438400" cy="2438400"/>
          </a:xfrm>
          <a:prstGeom prst="rect">
            <a:avLst/>
          </a:prstGeom>
        </p:spPr>
      </p:pic>
    </p:spTree>
    <p:extLst>
      <p:ext uri="{BB962C8B-B14F-4D97-AF65-F5344CB8AC3E}">
        <p14:creationId xmlns:p14="http://schemas.microsoft.com/office/powerpoint/2010/main" val="240914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BBFE1-676F-4C17-99E7-57349522542B}"/>
              </a:ext>
            </a:extLst>
          </p:cNvPr>
          <p:cNvSpPr/>
          <p:nvPr/>
        </p:nvSpPr>
        <p:spPr>
          <a:xfrm>
            <a:off x="0" y="0"/>
            <a:ext cx="12192000" cy="6858000"/>
          </a:xfrm>
          <a:prstGeom prst="rect">
            <a:avLst/>
          </a:prstGeom>
          <a:solidFill>
            <a:srgbClr val="445330"/>
          </a:solidFill>
          <a:ln>
            <a:solidFill>
              <a:srgbClr val="44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320DF0-F268-40D4-9D6C-4128DCF21B29}"/>
              </a:ext>
            </a:extLst>
          </p:cNvPr>
          <p:cNvSpPr txBox="1"/>
          <p:nvPr/>
        </p:nvSpPr>
        <p:spPr>
          <a:xfrm>
            <a:off x="948112" y="1145088"/>
            <a:ext cx="9567487" cy="400110"/>
          </a:xfrm>
          <a:prstGeom prst="rect">
            <a:avLst/>
          </a:prstGeom>
          <a:noFill/>
        </p:spPr>
        <p:txBody>
          <a:bodyPr wrap="square" rtlCol="0">
            <a:spAutoFit/>
          </a:bodyPr>
          <a:lstStyle/>
          <a:p>
            <a:pPr algn="ctr"/>
            <a:r>
              <a:rPr lang="en-US" sz="2000" dirty="0">
                <a:solidFill>
                  <a:schemeClr val="bg1"/>
                </a:solidFill>
                <a:latin typeface="Graphik" panose="020B0503030202060203" pitchFamily="34" charset="0"/>
              </a:rPr>
              <a:t>Tomato Disease classification Project</a:t>
            </a:r>
          </a:p>
        </p:txBody>
      </p:sp>
      <p:sp>
        <p:nvSpPr>
          <p:cNvPr id="11" name="TextBox 10">
            <a:extLst>
              <a:ext uri="{FF2B5EF4-FFF2-40B4-BE49-F238E27FC236}">
                <a16:creationId xmlns:a16="http://schemas.microsoft.com/office/drawing/2014/main" id="{15FED9D7-31BD-4A2C-9B3F-67B4B8B474BA}"/>
              </a:ext>
            </a:extLst>
          </p:cNvPr>
          <p:cNvSpPr txBox="1"/>
          <p:nvPr/>
        </p:nvSpPr>
        <p:spPr>
          <a:xfrm>
            <a:off x="9169417" y="3293423"/>
            <a:ext cx="1580978" cy="523220"/>
          </a:xfrm>
          <a:prstGeom prst="rect">
            <a:avLst/>
          </a:prstGeom>
          <a:solidFill>
            <a:schemeClr val="accent2"/>
          </a:solidFill>
        </p:spPr>
        <p:txBody>
          <a:bodyPr wrap="square" rtlCol="0">
            <a:spAutoFit/>
          </a:bodyPr>
          <a:lstStyle/>
          <a:p>
            <a:pPr algn="ctr"/>
            <a:r>
              <a:rPr lang="en-US" sz="1400" b="1" dirty="0" err="1">
                <a:solidFill>
                  <a:schemeClr val="bg1"/>
                </a:solidFill>
                <a:latin typeface="Graphik" panose="020B0503030202060203" pitchFamily="34" charset="0"/>
              </a:rPr>
              <a:t>Tomato_mosaic_virus</a:t>
            </a:r>
            <a:endParaRPr lang="en-US" sz="1400" b="1" dirty="0">
              <a:solidFill>
                <a:schemeClr val="bg1"/>
              </a:solidFill>
              <a:latin typeface="Graphik" panose="020B0503030202060203" pitchFamily="34" charset="0"/>
            </a:endParaRPr>
          </a:p>
        </p:txBody>
      </p:sp>
      <p:sp>
        <p:nvSpPr>
          <p:cNvPr id="12" name="TextBox 11">
            <a:extLst>
              <a:ext uri="{FF2B5EF4-FFF2-40B4-BE49-F238E27FC236}">
                <a16:creationId xmlns:a16="http://schemas.microsoft.com/office/drawing/2014/main" id="{A7A6F198-FC17-430E-B69E-62034659CF2C}"/>
              </a:ext>
            </a:extLst>
          </p:cNvPr>
          <p:cNvSpPr txBox="1"/>
          <p:nvPr/>
        </p:nvSpPr>
        <p:spPr>
          <a:xfrm>
            <a:off x="3191692" y="3319664"/>
            <a:ext cx="1548674" cy="461665"/>
          </a:xfrm>
          <a:prstGeom prst="rect">
            <a:avLst/>
          </a:prstGeom>
          <a:solidFill>
            <a:schemeClr val="accent2"/>
          </a:solidFill>
        </p:spPr>
        <p:txBody>
          <a:bodyPr wrap="square" rtlCol="0">
            <a:spAutoFit/>
          </a:bodyPr>
          <a:lstStyle/>
          <a:p>
            <a:pPr algn="ctr"/>
            <a:r>
              <a:rPr lang="en-US" sz="1200" b="1" dirty="0">
                <a:solidFill>
                  <a:schemeClr val="bg1"/>
                </a:solidFill>
                <a:latin typeface="Graphik" panose="020B0503030202060203" pitchFamily="34" charset="0"/>
              </a:rPr>
              <a:t>Tomato_</a:t>
            </a:r>
            <a:r>
              <a:rPr lang="en-US" sz="1200" b="1" dirty="0" err="1">
                <a:solidFill>
                  <a:schemeClr val="bg1"/>
                </a:solidFill>
                <a:latin typeface="Graphik" panose="020B0503030202060203" pitchFamily="34" charset="0"/>
              </a:rPr>
              <a:t>YellowLeaf</a:t>
            </a:r>
            <a:r>
              <a:rPr lang="en-US" sz="1200" b="1" dirty="0">
                <a:solidFill>
                  <a:schemeClr val="bg1"/>
                </a:solidFill>
                <a:latin typeface="Graphik" panose="020B0503030202060203" pitchFamily="34" charset="0"/>
              </a:rPr>
              <a:t>__</a:t>
            </a:r>
            <a:r>
              <a:rPr lang="en-US" sz="1200" b="1" dirty="0" err="1">
                <a:solidFill>
                  <a:schemeClr val="bg1"/>
                </a:solidFill>
                <a:latin typeface="Graphik" panose="020B0503030202060203" pitchFamily="34" charset="0"/>
              </a:rPr>
              <a:t>Curl_Virus</a:t>
            </a:r>
            <a:endParaRPr lang="en-US" sz="1200" b="1" dirty="0">
              <a:solidFill>
                <a:schemeClr val="bg1"/>
              </a:solidFill>
              <a:latin typeface="Graphik" panose="020B0503030202060203" pitchFamily="34" charset="0"/>
            </a:endParaRPr>
          </a:p>
        </p:txBody>
      </p:sp>
      <p:sp>
        <p:nvSpPr>
          <p:cNvPr id="14" name="TextBox 13">
            <a:extLst>
              <a:ext uri="{FF2B5EF4-FFF2-40B4-BE49-F238E27FC236}">
                <a16:creationId xmlns:a16="http://schemas.microsoft.com/office/drawing/2014/main" id="{195A681C-1F54-4A1F-A5DE-1559EAA980F0}"/>
              </a:ext>
            </a:extLst>
          </p:cNvPr>
          <p:cNvSpPr txBox="1"/>
          <p:nvPr/>
        </p:nvSpPr>
        <p:spPr>
          <a:xfrm>
            <a:off x="948112" y="156959"/>
            <a:ext cx="9567487" cy="646331"/>
          </a:xfrm>
          <a:prstGeom prst="rect">
            <a:avLst/>
          </a:prstGeom>
          <a:noFill/>
        </p:spPr>
        <p:txBody>
          <a:bodyPr wrap="square" rtlCol="0">
            <a:spAutoFit/>
          </a:bodyPr>
          <a:lstStyle/>
          <a:p>
            <a:pPr algn="ctr"/>
            <a:r>
              <a:rPr lang="en-US" sz="3600" dirty="0">
                <a:solidFill>
                  <a:schemeClr val="bg1"/>
                </a:solidFill>
                <a:latin typeface="Graphik" panose="020B0503030202060203" pitchFamily="34" charset="0"/>
              </a:rPr>
              <a:t>Data Collection</a:t>
            </a:r>
          </a:p>
        </p:txBody>
      </p:sp>
      <p:pic>
        <p:nvPicPr>
          <p:cNvPr id="6" name="Picture 5" descr="A picture containing ground, reptile, plant, garden&#10;&#10;Description automatically generated">
            <a:extLst>
              <a:ext uri="{FF2B5EF4-FFF2-40B4-BE49-F238E27FC236}">
                <a16:creationId xmlns:a16="http://schemas.microsoft.com/office/drawing/2014/main" id="{36EB40DE-03BF-4139-9A5B-4DDE63322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6302" y="1705560"/>
            <a:ext cx="1548674" cy="1548674"/>
          </a:xfrm>
          <a:prstGeom prst="rect">
            <a:avLst/>
          </a:prstGeom>
        </p:spPr>
      </p:pic>
      <p:pic>
        <p:nvPicPr>
          <p:cNvPr id="9" name="Picture 8" descr="A green leaf on a grey surface&#10;&#10;Description automatically generated with low confidence">
            <a:extLst>
              <a:ext uri="{FF2B5EF4-FFF2-40B4-BE49-F238E27FC236}">
                <a16:creationId xmlns:a16="http://schemas.microsoft.com/office/drawing/2014/main" id="{0F2B67CA-1485-4736-9017-6CE09034E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1692" y="1712863"/>
            <a:ext cx="1548674" cy="1548674"/>
          </a:xfrm>
          <a:prstGeom prst="rect">
            <a:avLst/>
          </a:prstGeom>
        </p:spPr>
      </p:pic>
      <p:pic>
        <p:nvPicPr>
          <p:cNvPr id="16" name="Picture 15" descr="Map&#10;&#10;Description automatically generated">
            <a:extLst>
              <a:ext uri="{FF2B5EF4-FFF2-40B4-BE49-F238E27FC236}">
                <a16:creationId xmlns:a16="http://schemas.microsoft.com/office/drawing/2014/main" id="{CF5A0A23-4AE8-40BF-88D8-21C2322319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731" y="1712863"/>
            <a:ext cx="1548674" cy="1548674"/>
          </a:xfrm>
          <a:prstGeom prst="rect">
            <a:avLst/>
          </a:prstGeom>
        </p:spPr>
      </p:pic>
      <p:sp>
        <p:nvSpPr>
          <p:cNvPr id="17" name="TextBox 16">
            <a:extLst>
              <a:ext uri="{FF2B5EF4-FFF2-40B4-BE49-F238E27FC236}">
                <a16:creationId xmlns:a16="http://schemas.microsoft.com/office/drawing/2014/main" id="{8680A7D7-D316-40A0-9237-B0B1F3515177}"/>
              </a:ext>
            </a:extLst>
          </p:cNvPr>
          <p:cNvSpPr txBox="1"/>
          <p:nvPr/>
        </p:nvSpPr>
        <p:spPr>
          <a:xfrm>
            <a:off x="5162731" y="3319664"/>
            <a:ext cx="1548674" cy="461665"/>
          </a:xfrm>
          <a:prstGeom prst="rect">
            <a:avLst/>
          </a:prstGeom>
          <a:solidFill>
            <a:schemeClr val="accent2"/>
          </a:solidFill>
        </p:spPr>
        <p:txBody>
          <a:bodyPr wrap="square" rtlCol="0">
            <a:spAutoFit/>
          </a:bodyPr>
          <a:lstStyle/>
          <a:p>
            <a:pPr algn="ctr"/>
            <a:r>
              <a:rPr lang="en-US" sz="1200" b="1" dirty="0" err="1">
                <a:solidFill>
                  <a:schemeClr val="bg1"/>
                </a:solidFill>
                <a:latin typeface="Graphik" panose="020B0503030202060203" pitchFamily="34" charset="0"/>
              </a:rPr>
              <a:t>Tomato_Bacterial_spot</a:t>
            </a:r>
            <a:endParaRPr lang="en-US" sz="1200" b="1" dirty="0">
              <a:solidFill>
                <a:schemeClr val="bg1"/>
              </a:solidFill>
              <a:latin typeface="Graphik" panose="020B0503030202060203" pitchFamily="34" charset="0"/>
            </a:endParaRPr>
          </a:p>
        </p:txBody>
      </p:sp>
      <p:pic>
        <p:nvPicPr>
          <p:cNvPr id="19" name="Picture 18" descr="A green leaf on a grey surface&#10;&#10;Description automatically generated with medium confidence">
            <a:extLst>
              <a:ext uri="{FF2B5EF4-FFF2-40B4-BE49-F238E27FC236}">
                <a16:creationId xmlns:a16="http://schemas.microsoft.com/office/drawing/2014/main" id="{7A55DB34-D8CE-46D3-B0D6-3141BC72FA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3770" y="1712863"/>
            <a:ext cx="1580978" cy="1580978"/>
          </a:xfrm>
          <a:prstGeom prst="rect">
            <a:avLst/>
          </a:prstGeom>
        </p:spPr>
      </p:pic>
      <p:sp>
        <p:nvSpPr>
          <p:cNvPr id="20" name="TextBox 19">
            <a:extLst>
              <a:ext uri="{FF2B5EF4-FFF2-40B4-BE49-F238E27FC236}">
                <a16:creationId xmlns:a16="http://schemas.microsoft.com/office/drawing/2014/main" id="{1896A994-467B-4C62-8CCF-A811F088A3C8}"/>
              </a:ext>
            </a:extLst>
          </p:cNvPr>
          <p:cNvSpPr txBox="1"/>
          <p:nvPr/>
        </p:nvSpPr>
        <p:spPr>
          <a:xfrm>
            <a:off x="7133770" y="3319664"/>
            <a:ext cx="1580978" cy="461665"/>
          </a:xfrm>
          <a:prstGeom prst="rect">
            <a:avLst/>
          </a:prstGeom>
          <a:solidFill>
            <a:schemeClr val="accent2"/>
          </a:solidFill>
        </p:spPr>
        <p:txBody>
          <a:bodyPr wrap="square" rtlCol="0">
            <a:spAutoFit/>
          </a:bodyPr>
          <a:lstStyle/>
          <a:p>
            <a:pPr algn="ctr"/>
            <a:r>
              <a:rPr lang="en-US" sz="1200" b="1" dirty="0" err="1">
                <a:solidFill>
                  <a:schemeClr val="bg1"/>
                </a:solidFill>
                <a:latin typeface="Graphik" panose="020B0503030202060203" pitchFamily="34" charset="0"/>
              </a:rPr>
              <a:t>Tomato_Early_blight</a:t>
            </a:r>
            <a:endParaRPr lang="en-US" sz="1200" b="1" dirty="0">
              <a:solidFill>
                <a:schemeClr val="bg1"/>
              </a:solidFill>
              <a:latin typeface="Graphik" panose="020B0503030202060203" pitchFamily="34" charset="0"/>
            </a:endParaRPr>
          </a:p>
        </p:txBody>
      </p:sp>
      <p:pic>
        <p:nvPicPr>
          <p:cNvPr id="22" name="Picture 21" descr="A green leaf on a grey surface&#10;&#10;Description automatically generated with low confidence">
            <a:extLst>
              <a:ext uri="{FF2B5EF4-FFF2-40B4-BE49-F238E27FC236}">
                <a16:creationId xmlns:a16="http://schemas.microsoft.com/office/drawing/2014/main" id="{F390B335-14CF-4096-BFAA-58C7C02980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7467" y="1697683"/>
            <a:ext cx="1548675" cy="1548675"/>
          </a:xfrm>
          <a:prstGeom prst="rect">
            <a:avLst/>
          </a:prstGeom>
        </p:spPr>
      </p:pic>
      <p:sp>
        <p:nvSpPr>
          <p:cNvPr id="23" name="TextBox 22">
            <a:extLst>
              <a:ext uri="{FF2B5EF4-FFF2-40B4-BE49-F238E27FC236}">
                <a16:creationId xmlns:a16="http://schemas.microsoft.com/office/drawing/2014/main" id="{476421F2-FEE0-430D-8C73-D92413B38926}"/>
              </a:ext>
            </a:extLst>
          </p:cNvPr>
          <p:cNvSpPr txBox="1"/>
          <p:nvPr/>
        </p:nvSpPr>
        <p:spPr>
          <a:xfrm>
            <a:off x="1267468" y="3293423"/>
            <a:ext cx="1548674" cy="461665"/>
          </a:xfrm>
          <a:prstGeom prst="rect">
            <a:avLst/>
          </a:prstGeom>
          <a:solidFill>
            <a:schemeClr val="accent2"/>
          </a:solidFill>
        </p:spPr>
        <p:txBody>
          <a:bodyPr wrap="square" rtlCol="0">
            <a:spAutoFit/>
          </a:bodyPr>
          <a:lstStyle/>
          <a:p>
            <a:pPr algn="ctr"/>
            <a:r>
              <a:rPr lang="en-US" sz="1200" b="1" dirty="0" err="1">
                <a:solidFill>
                  <a:schemeClr val="bg1"/>
                </a:solidFill>
                <a:latin typeface="Graphik" panose="020B0503030202060203" pitchFamily="34" charset="0"/>
              </a:rPr>
              <a:t>Tomato_healthy</a:t>
            </a:r>
            <a:endParaRPr lang="en-US" sz="1200" b="1" dirty="0">
              <a:solidFill>
                <a:schemeClr val="bg1"/>
              </a:solidFill>
              <a:latin typeface="Graphik" panose="020B0503030202060203" pitchFamily="34" charset="0"/>
            </a:endParaRPr>
          </a:p>
          <a:p>
            <a:pPr algn="ctr"/>
            <a:endParaRPr lang="en-US" sz="1200" b="1" dirty="0">
              <a:solidFill>
                <a:schemeClr val="bg1"/>
              </a:solidFill>
              <a:latin typeface="Graphik" panose="020B0503030202060203" pitchFamily="34" charset="0"/>
            </a:endParaRPr>
          </a:p>
        </p:txBody>
      </p:sp>
      <p:pic>
        <p:nvPicPr>
          <p:cNvPr id="25" name="Picture 24" descr="A close-up of a leaf&#10;&#10;Description automatically generated with low confidence">
            <a:extLst>
              <a:ext uri="{FF2B5EF4-FFF2-40B4-BE49-F238E27FC236}">
                <a16:creationId xmlns:a16="http://schemas.microsoft.com/office/drawing/2014/main" id="{415C4507-25D6-4529-B551-13E61F8D35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1692" y="4156504"/>
            <a:ext cx="1548674" cy="1548674"/>
          </a:xfrm>
          <a:prstGeom prst="rect">
            <a:avLst/>
          </a:prstGeom>
        </p:spPr>
      </p:pic>
      <p:sp>
        <p:nvSpPr>
          <p:cNvPr id="26" name="TextBox 25">
            <a:extLst>
              <a:ext uri="{FF2B5EF4-FFF2-40B4-BE49-F238E27FC236}">
                <a16:creationId xmlns:a16="http://schemas.microsoft.com/office/drawing/2014/main" id="{FF3DE0AE-0A8F-4A4D-ACFE-5232901324B7}"/>
              </a:ext>
            </a:extLst>
          </p:cNvPr>
          <p:cNvSpPr txBox="1"/>
          <p:nvPr/>
        </p:nvSpPr>
        <p:spPr>
          <a:xfrm>
            <a:off x="3191691" y="5763305"/>
            <a:ext cx="1548674" cy="461665"/>
          </a:xfrm>
          <a:prstGeom prst="rect">
            <a:avLst/>
          </a:prstGeom>
          <a:solidFill>
            <a:schemeClr val="accent2"/>
          </a:solidFill>
        </p:spPr>
        <p:txBody>
          <a:bodyPr wrap="square" rtlCol="0">
            <a:spAutoFit/>
          </a:bodyPr>
          <a:lstStyle/>
          <a:p>
            <a:pPr algn="ctr"/>
            <a:r>
              <a:rPr lang="en-US" sz="1200" b="1" dirty="0" err="1">
                <a:solidFill>
                  <a:schemeClr val="bg1"/>
                </a:solidFill>
                <a:latin typeface="Graphik" panose="020B0503030202060203" pitchFamily="34" charset="0"/>
              </a:rPr>
              <a:t>Tomato_Late_blight</a:t>
            </a:r>
            <a:endParaRPr lang="en-US" sz="1200" b="1" dirty="0">
              <a:solidFill>
                <a:schemeClr val="bg1"/>
              </a:solidFill>
              <a:latin typeface="Graphik" panose="020B0503030202060203" pitchFamily="34" charset="0"/>
            </a:endParaRPr>
          </a:p>
        </p:txBody>
      </p:sp>
      <p:pic>
        <p:nvPicPr>
          <p:cNvPr id="28" name="Picture 27" descr="A green leaf on a blue surface&#10;&#10;Description automatically generated with medium confidence">
            <a:extLst>
              <a:ext uri="{FF2B5EF4-FFF2-40B4-BE49-F238E27FC236}">
                <a16:creationId xmlns:a16="http://schemas.microsoft.com/office/drawing/2014/main" id="{03963EAC-68E9-49E9-AF48-4B22289324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6752" y="4156504"/>
            <a:ext cx="1548675" cy="1548675"/>
          </a:xfrm>
          <a:prstGeom prst="rect">
            <a:avLst/>
          </a:prstGeom>
        </p:spPr>
      </p:pic>
      <p:sp>
        <p:nvSpPr>
          <p:cNvPr id="29" name="TextBox 28">
            <a:extLst>
              <a:ext uri="{FF2B5EF4-FFF2-40B4-BE49-F238E27FC236}">
                <a16:creationId xmlns:a16="http://schemas.microsoft.com/office/drawing/2014/main" id="{C68A830E-2ABF-44E5-9ACC-895927CA7D7A}"/>
              </a:ext>
            </a:extLst>
          </p:cNvPr>
          <p:cNvSpPr txBox="1"/>
          <p:nvPr/>
        </p:nvSpPr>
        <p:spPr>
          <a:xfrm>
            <a:off x="5236753" y="5763305"/>
            <a:ext cx="1548674" cy="461665"/>
          </a:xfrm>
          <a:prstGeom prst="rect">
            <a:avLst/>
          </a:prstGeom>
          <a:solidFill>
            <a:schemeClr val="accent2"/>
          </a:solidFill>
        </p:spPr>
        <p:txBody>
          <a:bodyPr wrap="square" rtlCol="0">
            <a:spAutoFit/>
          </a:bodyPr>
          <a:lstStyle/>
          <a:p>
            <a:pPr algn="ctr"/>
            <a:r>
              <a:rPr lang="en-US" sz="1200" b="1" dirty="0" err="1">
                <a:solidFill>
                  <a:schemeClr val="bg1"/>
                </a:solidFill>
                <a:latin typeface="Graphik" panose="020B0503030202060203" pitchFamily="34" charset="0"/>
              </a:rPr>
              <a:t>Tomato_Leaf_Mold</a:t>
            </a:r>
            <a:endParaRPr lang="en-US" sz="1200" b="1" dirty="0">
              <a:solidFill>
                <a:schemeClr val="bg1"/>
              </a:solidFill>
              <a:latin typeface="Graphik" panose="020B0503030202060203" pitchFamily="34" charset="0"/>
            </a:endParaRPr>
          </a:p>
        </p:txBody>
      </p:sp>
      <p:pic>
        <p:nvPicPr>
          <p:cNvPr id="31" name="Picture 30" descr="A picture containing primate&#10;&#10;Description automatically generated">
            <a:extLst>
              <a:ext uri="{FF2B5EF4-FFF2-40B4-BE49-F238E27FC236}">
                <a16:creationId xmlns:a16="http://schemas.microsoft.com/office/drawing/2014/main" id="{DBF9DBC1-E7F3-4E1E-A789-8AA28AAD46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7792" y="4156504"/>
            <a:ext cx="1548674" cy="1548674"/>
          </a:xfrm>
          <a:prstGeom prst="rect">
            <a:avLst/>
          </a:prstGeom>
        </p:spPr>
      </p:pic>
      <p:sp>
        <p:nvSpPr>
          <p:cNvPr id="32" name="TextBox 31">
            <a:extLst>
              <a:ext uri="{FF2B5EF4-FFF2-40B4-BE49-F238E27FC236}">
                <a16:creationId xmlns:a16="http://schemas.microsoft.com/office/drawing/2014/main" id="{31CCD911-FC42-4BC7-9664-4EE3CC0373A5}"/>
              </a:ext>
            </a:extLst>
          </p:cNvPr>
          <p:cNvSpPr txBox="1"/>
          <p:nvPr/>
        </p:nvSpPr>
        <p:spPr>
          <a:xfrm>
            <a:off x="7207792" y="5763305"/>
            <a:ext cx="1548674" cy="461665"/>
          </a:xfrm>
          <a:prstGeom prst="rect">
            <a:avLst/>
          </a:prstGeom>
          <a:solidFill>
            <a:schemeClr val="accent2"/>
          </a:solidFill>
        </p:spPr>
        <p:txBody>
          <a:bodyPr wrap="square" rtlCol="0">
            <a:spAutoFit/>
          </a:bodyPr>
          <a:lstStyle/>
          <a:p>
            <a:pPr algn="ctr"/>
            <a:r>
              <a:rPr lang="en-US" sz="1200" b="1" dirty="0" err="1">
                <a:solidFill>
                  <a:schemeClr val="bg1"/>
                </a:solidFill>
                <a:latin typeface="Graphik" panose="020B0503030202060203" pitchFamily="34" charset="0"/>
              </a:rPr>
              <a:t>Tomato_Septoria_leaf_spot</a:t>
            </a:r>
            <a:endParaRPr lang="en-US" sz="1200" b="1" dirty="0">
              <a:solidFill>
                <a:schemeClr val="bg1"/>
              </a:solidFill>
              <a:latin typeface="Graphik" panose="020B0503030202060203" pitchFamily="34" charset="0"/>
            </a:endParaRPr>
          </a:p>
        </p:txBody>
      </p:sp>
      <p:pic>
        <p:nvPicPr>
          <p:cNvPr id="34" name="Picture 33" descr="A green leaf on a grey surface&#10;&#10;Description automatically generated with low confidence">
            <a:extLst>
              <a:ext uri="{FF2B5EF4-FFF2-40B4-BE49-F238E27FC236}">
                <a16:creationId xmlns:a16="http://schemas.microsoft.com/office/drawing/2014/main" id="{5EA0D7F2-79B5-4B45-A46C-D5E5685D8A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11135" y="4156504"/>
            <a:ext cx="1548674" cy="1548674"/>
          </a:xfrm>
          <a:prstGeom prst="rect">
            <a:avLst/>
          </a:prstGeom>
        </p:spPr>
      </p:pic>
      <p:sp>
        <p:nvSpPr>
          <p:cNvPr id="35" name="TextBox 34">
            <a:extLst>
              <a:ext uri="{FF2B5EF4-FFF2-40B4-BE49-F238E27FC236}">
                <a16:creationId xmlns:a16="http://schemas.microsoft.com/office/drawing/2014/main" id="{6679C8F0-85D7-4948-B8FD-3425470C8E9B}"/>
              </a:ext>
            </a:extLst>
          </p:cNvPr>
          <p:cNvSpPr txBox="1"/>
          <p:nvPr/>
        </p:nvSpPr>
        <p:spPr>
          <a:xfrm>
            <a:off x="9241241" y="5763305"/>
            <a:ext cx="1548674" cy="646331"/>
          </a:xfrm>
          <a:prstGeom prst="rect">
            <a:avLst/>
          </a:prstGeom>
          <a:solidFill>
            <a:schemeClr val="accent2"/>
          </a:solidFill>
        </p:spPr>
        <p:txBody>
          <a:bodyPr wrap="square" rtlCol="0">
            <a:spAutoFit/>
          </a:bodyPr>
          <a:lstStyle/>
          <a:p>
            <a:pPr algn="ctr"/>
            <a:r>
              <a:rPr lang="en-US" sz="1200" b="1" dirty="0" err="1">
                <a:solidFill>
                  <a:schemeClr val="bg1"/>
                </a:solidFill>
                <a:latin typeface="Graphik" panose="020B0503030202060203" pitchFamily="34" charset="0"/>
              </a:rPr>
              <a:t>Tomato_Spider_mites_Two_spotted_spider_mite</a:t>
            </a:r>
            <a:endParaRPr lang="en-US" sz="1200" b="1" dirty="0">
              <a:solidFill>
                <a:schemeClr val="bg1"/>
              </a:solidFill>
              <a:latin typeface="Graphik" panose="020B0503030202060203" pitchFamily="34" charset="0"/>
            </a:endParaRPr>
          </a:p>
        </p:txBody>
      </p:sp>
    </p:spTree>
    <p:extLst>
      <p:ext uri="{BB962C8B-B14F-4D97-AF65-F5344CB8AC3E}">
        <p14:creationId xmlns:p14="http://schemas.microsoft.com/office/powerpoint/2010/main" val="145805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par>
                                <p:cTn id="23" presetID="22" presetClass="entr" presetSubtype="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par>
                                <p:cTn id="29" presetID="22" presetClass="entr" presetSubtype="1"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par>
                                <p:cTn id="35" presetID="22" presetClass="entr" presetSubtype="1"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up)">
                                      <p:cBhvr>
                                        <p:cTn id="37" dur="500"/>
                                        <p:tgtEl>
                                          <p:spTgt spid="2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up)">
                                      <p:cBhvr>
                                        <p:cTn id="40" dur="500"/>
                                        <p:tgtEl>
                                          <p:spTgt spid="29"/>
                                        </p:tgtEl>
                                      </p:cBhvr>
                                    </p:animEffect>
                                  </p:childTnLst>
                                </p:cTn>
                              </p:par>
                              <p:par>
                                <p:cTn id="41" presetID="22" presetClass="entr" presetSubtype="1"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up)">
                                      <p:cBhvr>
                                        <p:cTn id="43" dur="500"/>
                                        <p:tgtEl>
                                          <p:spTgt spid="31"/>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up)">
                                      <p:cBhvr>
                                        <p:cTn id="46" dur="500"/>
                                        <p:tgtEl>
                                          <p:spTgt spid="32"/>
                                        </p:tgtEl>
                                      </p:cBhvr>
                                    </p:animEffect>
                                  </p:childTnLst>
                                </p:cTn>
                              </p:par>
                              <p:par>
                                <p:cTn id="47" presetID="22" presetClass="entr" presetSubtype="1"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up)">
                                      <p:cBhvr>
                                        <p:cTn id="49" dur="500"/>
                                        <p:tgtEl>
                                          <p:spTgt spid="34"/>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up)">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20" grpId="0" animBg="1"/>
      <p:bldP spid="26" grpId="0" animBg="1"/>
      <p:bldP spid="29" grpId="0" animBg="1"/>
      <p:bldP spid="32" grpId="0" animBg="1"/>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BBFE1-676F-4C17-99E7-57349522542B}"/>
              </a:ext>
            </a:extLst>
          </p:cNvPr>
          <p:cNvSpPr/>
          <p:nvPr/>
        </p:nvSpPr>
        <p:spPr>
          <a:xfrm>
            <a:off x="0" y="0"/>
            <a:ext cx="12192000" cy="6858000"/>
          </a:xfrm>
          <a:prstGeom prst="rect">
            <a:avLst/>
          </a:prstGeom>
          <a:solidFill>
            <a:srgbClr val="445330"/>
          </a:solidFill>
          <a:ln>
            <a:solidFill>
              <a:srgbClr val="44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FED9D7-31BD-4A2C-9B3F-67B4B8B474BA}"/>
              </a:ext>
            </a:extLst>
          </p:cNvPr>
          <p:cNvSpPr txBox="1"/>
          <p:nvPr/>
        </p:nvSpPr>
        <p:spPr>
          <a:xfrm>
            <a:off x="2783840" y="3477010"/>
            <a:ext cx="2123441" cy="338554"/>
          </a:xfrm>
          <a:prstGeom prst="rect">
            <a:avLst/>
          </a:prstGeom>
          <a:noFill/>
          <a:ln>
            <a:solidFill>
              <a:schemeClr val="bg1"/>
            </a:solidFill>
          </a:ln>
        </p:spPr>
        <p:txBody>
          <a:bodyPr wrap="square" rtlCol="0">
            <a:spAutoFit/>
          </a:bodyPr>
          <a:lstStyle/>
          <a:p>
            <a:pPr algn="ctr"/>
            <a:r>
              <a:rPr lang="en-US" sz="1600" dirty="0" err="1">
                <a:solidFill>
                  <a:schemeClr val="bg1"/>
                </a:solidFill>
                <a:latin typeface="Graphik" panose="020B0503030202060203" pitchFamily="34" charset="0"/>
              </a:rPr>
              <a:t>tf</a:t>
            </a:r>
            <a:r>
              <a:rPr lang="en-US" sz="1600" dirty="0">
                <a:solidFill>
                  <a:schemeClr val="bg1"/>
                </a:solidFill>
                <a:latin typeface="Graphik" panose="020B0503030202060203" pitchFamily="34" charset="0"/>
              </a:rPr>
              <a:t> dataset</a:t>
            </a:r>
          </a:p>
        </p:txBody>
      </p:sp>
      <p:sp>
        <p:nvSpPr>
          <p:cNvPr id="12" name="TextBox 11">
            <a:extLst>
              <a:ext uri="{FF2B5EF4-FFF2-40B4-BE49-F238E27FC236}">
                <a16:creationId xmlns:a16="http://schemas.microsoft.com/office/drawing/2014/main" id="{A7A6F198-FC17-430E-B69E-62034659CF2C}"/>
              </a:ext>
            </a:extLst>
          </p:cNvPr>
          <p:cNvSpPr txBox="1"/>
          <p:nvPr/>
        </p:nvSpPr>
        <p:spPr>
          <a:xfrm>
            <a:off x="2783839" y="3884965"/>
            <a:ext cx="2123441" cy="338554"/>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Data augmentation</a:t>
            </a:r>
          </a:p>
        </p:txBody>
      </p:sp>
      <p:grpSp>
        <p:nvGrpSpPr>
          <p:cNvPr id="17" name="Group 16">
            <a:extLst>
              <a:ext uri="{FF2B5EF4-FFF2-40B4-BE49-F238E27FC236}">
                <a16:creationId xmlns:a16="http://schemas.microsoft.com/office/drawing/2014/main" id="{81278816-F6DB-4E05-8A60-92F77A822301}"/>
              </a:ext>
            </a:extLst>
          </p:cNvPr>
          <p:cNvGrpSpPr/>
          <p:nvPr/>
        </p:nvGrpSpPr>
        <p:grpSpPr>
          <a:xfrm>
            <a:off x="802640" y="2015451"/>
            <a:ext cx="1371600" cy="1352252"/>
            <a:chOff x="802640" y="1635839"/>
            <a:chExt cx="1371600" cy="1352252"/>
          </a:xfrm>
        </p:grpSpPr>
        <p:pic>
          <p:nvPicPr>
            <p:cNvPr id="5" name="Picture 4" descr="A green leaf on a white surface&#10;&#10;Description automatically generated with medium confidence">
              <a:extLst>
                <a:ext uri="{FF2B5EF4-FFF2-40B4-BE49-F238E27FC236}">
                  <a16:creationId xmlns:a16="http://schemas.microsoft.com/office/drawing/2014/main" id="{D480717D-2620-447A-9929-343E81318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1635839"/>
              <a:ext cx="457200" cy="457200"/>
            </a:xfrm>
            <a:prstGeom prst="rect">
              <a:avLst/>
            </a:prstGeom>
          </p:spPr>
        </p:pic>
        <p:pic>
          <p:nvPicPr>
            <p:cNvPr id="7" name="Picture 6" descr="A green leaf on a grey surface&#10;&#10;Description automatically generated with low confidence">
              <a:extLst>
                <a:ext uri="{FF2B5EF4-FFF2-40B4-BE49-F238E27FC236}">
                  <a16:creationId xmlns:a16="http://schemas.microsoft.com/office/drawing/2014/main" id="{9F913AA3-479F-4DFA-8DC0-1BDFA2FD3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 y="2076854"/>
              <a:ext cx="457200" cy="457200"/>
            </a:xfrm>
            <a:prstGeom prst="rect">
              <a:avLst/>
            </a:prstGeom>
          </p:spPr>
        </p:pic>
        <p:pic>
          <p:nvPicPr>
            <p:cNvPr id="10" name="Picture 9" descr="A picture containing plant&#10;&#10;Description automatically generated">
              <a:extLst>
                <a:ext uri="{FF2B5EF4-FFF2-40B4-BE49-F238E27FC236}">
                  <a16:creationId xmlns:a16="http://schemas.microsoft.com/office/drawing/2014/main" id="{B914F586-2894-4B9D-9C18-0D9130218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240" y="2530891"/>
              <a:ext cx="457200" cy="457200"/>
            </a:xfrm>
            <a:prstGeom prst="rect">
              <a:avLst/>
            </a:prstGeom>
          </p:spPr>
        </p:pic>
        <p:pic>
          <p:nvPicPr>
            <p:cNvPr id="15" name="Picture 14" descr="A green leaf on a white surface&#10;&#10;Description automatically generated with low confidence">
              <a:extLst>
                <a:ext uri="{FF2B5EF4-FFF2-40B4-BE49-F238E27FC236}">
                  <a16:creationId xmlns:a16="http://schemas.microsoft.com/office/drawing/2014/main" id="{1E321E22-35A8-465A-B3BA-3BADE0AA7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7040" y="2076854"/>
              <a:ext cx="457200" cy="457200"/>
            </a:xfrm>
            <a:prstGeom prst="rect">
              <a:avLst/>
            </a:prstGeom>
          </p:spPr>
        </p:pic>
        <p:pic>
          <p:nvPicPr>
            <p:cNvPr id="16" name="Picture 15" descr="A picture containing vegetable&#10;&#10;Description automatically generated">
              <a:extLst>
                <a:ext uri="{FF2B5EF4-FFF2-40B4-BE49-F238E27FC236}">
                  <a16:creationId xmlns:a16="http://schemas.microsoft.com/office/drawing/2014/main" id="{888362D3-128A-41BC-9695-B6288C413C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5900" y="2526756"/>
              <a:ext cx="457200" cy="457200"/>
            </a:xfrm>
            <a:prstGeom prst="rect">
              <a:avLst/>
            </a:prstGeom>
          </p:spPr>
        </p:pic>
        <p:pic>
          <p:nvPicPr>
            <p:cNvPr id="6" name="Picture 5" descr="Map&#10;&#10;Description automatically generated">
              <a:extLst>
                <a:ext uri="{FF2B5EF4-FFF2-40B4-BE49-F238E27FC236}">
                  <a16:creationId xmlns:a16="http://schemas.microsoft.com/office/drawing/2014/main" id="{CB522B35-4A35-4AC9-BF90-740F699A1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7300" y="2085741"/>
              <a:ext cx="457200" cy="457200"/>
            </a:xfrm>
            <a:prstGeom prst="rect">
              <a:avLst/>
            </a:prstGeom>
          </p:spPr>
        </p:pic>
        <p:pic>
          <p:nvPicPr>
            <p:cNvPr id="9" name="Picture 8" descr="A green leaf on a white surface&#10;&#10;Description automatically generated with medium confidence">
              <a:extLst>
                <a:ext uri="{FF2B5EF4-FFF2-40B4-BE49-F238E27FC236}">
                  <a16:creationId xmlns:a16="http://schemas.microsoft.com/office/drawing/2014/main" id="{1A4DB950-018D-4D78-B786-770846800F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0820" y="1639974"/>
              <a:ext cx="457200" cy="457200"/>
            </a:xfrm>
            <a:prstGeom prst="rect">
              <a:avLst/>
            </a:prstGeom>
          </p:spPr>
        </p:pic>
      </p:grpSp>
      <p:sp>
        <p:nvSpPr>
          <p:cNvPr id="18" name="Rectangle: Rounded Corners 17">
            <a:extLst>
              <a:ext uri="{FF2B5EF4-FFF2-40B4-BE49-F238E27FC236}">
                <a16:creationId xmlns:a16="http://schemas.microsoft.com/office/drawing/2014/main" id="{DDADE9D7-8414-41F1-81EA-8E07EE490EE7}"/>
              </a:ext>
            </a:extLst>
          </p:cNvPr>
          <p:cNvSpPr/>
          <p:nvPr/>
        </p:nvSpPr>
        <p:spPr>
          <a:xfrm>
            <a:off x="2783840" y="2144823"/>
            <a:ext cx="2123440" cy="1093509"/>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Graphik" panose="020B0503030202060203" pitchFamily="34" charset="0"/>
              </a:rPr>
              <a:t>Data Cleaning &amp; Processing</a:t>
            </a:r>
          </a:p>
        </p:txBody>
      </p:sp>
      <p:sp>
        <p:nvSpPr>
          <p:cNvPr id="19" name="Rectangle: Rounded Corners 18">
            <a:extLst>
              <a:ext uri="{FF2B5EF4-FFF2-40B4-BE49-F238E27FC236}">
                <a16:creationId xmlns:a16="http://schemas.microsoft.com/office/drawing/2014/main" id="{48415ACE-1FDE-4A87-AE1F-2E7C9767090A}"/>
              </a:ext>
            </a:extLst>
          </p:cNvPr>
          <p:cNvSpPr/>
          <p:nvPr/>
        </p:nvSpPr>
        <p:spPr>
          <a:xfrm>
            <a:off x="5520690" y="2144823"/>
            <a:ext cx="1824990" cy="1093509"/>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Graphik" panose="020B0503030202060203" pitchFamily="34" charset="0"/>
              </a:rPr>
              <a:t>Model Building</a:t>
            </a:r>
          </a:p>
        </p:txBody>
      </p:sp>
      <p:sp>
        <p:nvSpPr>
          <p:cNvPr id="20" name="TextBox 19">
            <a:extLst>
              <a:ext uri="{FF2B5EF4-FFF2-40B4-BE49-F238E27FC236}">
                <a16:creationId xmlns:a16="http://schemas.microsoft.com/office/drawing/2014/main" id="{C35A32A8-77F7-4983-88E0-EE5EAF576FB6}"/>
              </a:ext>
            </a:extLst>
          </p:cNvPr>
          <p:cNvSpPr txBox="1"/>
          <p:nvPr/>
        </p:nvSpPr>
        <p:spPr>
          <a:xfrm>
            <a:off x="5551170" y="3468639"/>
            <a:ext cx="1824991" cy="338554"/>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CNN</a:t>
            </a:r>
          </a:p>
        </p:txBody>
      </p:sp>
      <p:sp>
        <p:nvSpPr>
          <p:cNvPr id="21" name="Flowchart: Multidocument 20">
            <a:extLst>
              <a:ext uri="{FF2B5EF4-FFF2-40B4-BE49-F238E27FC236}">
                <a16:creationId xmlns:a16="http://schemas.microsoft.com/office/drawing/2014/main" id="{9DC13772-0803-42B4-85EA-C30FD8888B72}"/>
              </a:ext>
            </a:extLst>
          </p:cNvPr>
          <p:cNvSpPr/>
          <p:nvPr/>
        </p:nvSpPr>
        <p:spPr>
          <a:xfrm>
            <a:off x="7985760" y="2390580"/>
            <a:ext cx="609599" cy="64633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CD4470C-73C0-49BB-BEB0-21F1C5EF0DF6}"/>
              </a:ext>
            </a:extLst>
          </p:cNvPr>
          <p:cNvCxnSpPr>
            <a:endCxn id="18" idx="1"/>
          </p:cNvCxnSpPr>
          <p:nvPr/>
        </p:nvCxnSpPr>
        <p:spPr>
          <a:xfrm>
            <a:off x="2174240" y="2685066"/>
            <a:ext cx="609600"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53EB383F-2C9D-4B3E-B27D-11FD0088E362}"/>
              </a:ext>
            </a:extLst>
          </p:cNvPr>
          <p:cNvCxnSpPr/>
          <p:nvPr/>
        </p:nvCxnSpPr>
        <p:spPr>
          <a:xfrm>
            <a:off x="4907280" y="2705313"/>
            <a:ext cx="609600"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8DB3714-12AA-4F97-9043-62892D4946D5}"/>
              </a:ext>
            </a:extLst>
          </p:cNvPr>
          <p:cNvCxnSpPr/>
          <p:nvPr/>
        </p:nvCxnSpPr>
        <p:spPr>
          <a:xfrm>
            <a:off x="7376161" y="2726731"/>
            <a:ext cx="609600"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E0E46C23-0D64-45ED-99ED-4EA5224AB9B4}"/>
              </a:ext>
            </a:extLst>
          </p:cNvPr>
          <p:cNvSpPr txBox="1"/>
          <p:nvPr/>
        </p:nvSpPr>
        <p:spPr>
          <a:xfrm>
            <a:off x="948112" y="156959"/>
            <a:ext cx="9567487" cy="646331"/>
          </a:xfrm>
          <a:prstGeom prst="rect">
            <a:avLst/>
          </a:prstGeom>
          <a:noFill/>
        </p:spPr>
        <p:txBody>
          <a:bodyPr wrap="square" rtlCol="0">
            <a:spAutoFit/>
          </a:bodyPr>
          <a:lstStyle/>
          <a:p>
            <a:pPr algn="ctr"/>
            <a:r>
              <a:rPr lang="en-US" sz="3600" b="1" dirty="0">
                <a:solidFill>
                  <a:schemeClr val="bg1"/>
                </a:solidFill>
                <a:latin typeface="Graphik" panose="020B0503030202060203" pitchFamily="34" charset="0"/>
              </a:rPr>
              <a:t>Model Building</a:t>
            </a:r>
          </a:p>
        </p:txBody>
      </p:sp>
      <p:sp>
        <p:nvSpPr>
          <p:cNvPr id="3" name="TextBox 2">
            <a:extLst>
              <a:ext uri="{FF2B5EF4-FFF2-40B4-BE49-F238E27FC236}">
                <a16:creationId xmlns:a16="http://schemas.microsoft.com/office/drawing/2014/main" id="{48254763-5087-4D29-AF3C-B805913104A3}"/>
              </a:ext>
            </a:extLst>
          </p:cNvPr>
          <p:cNvSpPr txBox="1"/>
          <p:nvPr/>
        </p:nvSpPr>
        <p:spPr>
          <a:xfrm>
            <a:off x="747805" y="3469984"/>
            <a:ext cx="1481270" cy="646331"/>
          </a:xfrm>
          <a:prstGeom prst="rect">
            <a:avLst/>
          </a:prstGeom>
          <a:noFill/>
          <a:ln>
            <a:solidFill>
              <a:schemeClr val="bg1"/>
            </a:solidFill>
          </a:ln>
        </p:spPr>
        <p:txBody>
          <a:bodyPr wrap="square" rtlCol="0">
            <a:spAutoFit/>
          </a:bodyPr>
          <a:lstStyle/>
          <a:p>
            <a:pPr algn="ctr"/>
            <a:r>
              <a:rPr lang="en-US" dirty="0">
                <a:solidFill>
                  <a:schemeClr val="bg1"/>
                </a:solidFill>
              </a:rPr>
              <a:t>Potato leaves sample</a:t>
            </a:r>
          </a:p>
        </p:txBody>
      </p:sp>
      <p:sp>
        <p:nvSpPr>
          <p:cNvPr id="32" name="TextBox 31">
            <a:extLst>
              <a:ext uri="{FF2B5EF4-FFF2-40B4-BE49-F238E27FC236}">
                <a16:creationId xmlns:a16="http://schemas.microsoft.com/office/drawing/2014/main" id="{1AD11499-A234-4B1D-B221-712F9E4D0C52}"/>
              </a:ext>
            </a:extLst>
          </p:cNvPr>
          <p:cNvSpPr txBox="1"/>
          <p:nvPr/>
        </p:nvSpPr>
        <p:spPr>
          <a:xfrm>
            <a:off x="7784464" y="3468639"/>
            <a:ext cx="1012190" cy="346925"/>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models</a:t>
            </a:r>
          </a:p>
        </p:txBody>
      </p:sp>
    </p:spTree>
    <p:extLst>
      <p:ext uri="{BB962C8B-B14F-4D97-AF65-F5344CB8AC3E}">
        <p14:creationId xmlns:p14="http://schemas.microsoft.com/office/powerpoint/2010/main" val="1194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P spid="20" grpId="0" animBg="1"/>
      <p:bldP spid="2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BBFE1-676F-4C17-99E7-57349522542B}"/>
              </a:ext>
            </a:extLst>
          </p:cNvPr>
          <p:cNvSpPr/>
          <p:nvPr/>
        </p:nvSpPr>
        <p:spPr>
          <a:xfrm>
            <a:off x="0" y="0"/>
            <a:ext cx="12192000" cy="6858000"/>
          </a:xfrm>
          <a:prstGeom prst="rect">
            <a:avLst/>
          </a:prstGeom>
          <a:solidFill>
            <a:srgbClr val="445330"/>
          </a:solidFill>
          <a:ln>
            <a:solidFill>
              <a:srgbClr val="44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FED9D7-31BD-4A2C-9B3F-67B4B8B474BA}"/>
              </a:ext>
            </a:extLst>
          </p:cNvPr>
          <p:cNvSpPr txBox="1"/>
          <p:nvPr/>
        </p:nvSpPr>
        <p:spPr>
          <a:xfrm>
            <a:off x="2783840" y="3477010"/>
            <a:ext cx="2123441" cy="338554"/>
          </a:xfrm>
          <a:prstGeom prst="rect">
            <a:avLst/>
          </a:prstGeom>
          <a:noFill/>
          <a:ln>
            <a:solidFill>
              <a:schemeClr val="bg1"/>
            </a:solidFill>
          </a:ln>
        </p:spPr>
        <p:txBody>
          <a:bodyPr wrap="square" rtlCol="0">
            <a:spAutoFit/>
          </a:bodyPr>
          <a:lstStyle/>
          <a:p>
            <a:pPr algn="ctr"/>
            <a:r>
              <a:rPr lang="en-US" sz="1600" dirty="0" err="1">
                <a:solidFill>
                  <a:schemeClr val="bg1"/>
                </a:solidFill>
                <a:latin typeface="Graphik" panose="020B0503030202060203" pitchFamily="34" charset="0"/>
              </a:rPr>
              <a:t>tf</a:t>
            </a:r>
            <a:r>
              <a:rPr lang="en-US" sz="1600" dirty="0">
                <a:solidFill>
                  <a:schemeClr val="bg1"/>
                </a:solidFill>
                <a:latin typeface="Graphik" panose="020B0503030202060203" pitchFamily="34" charset="0"/>
              </a:rPr>
              <a:t> dataset</a:t>
            </a:r>
          </a:p>
        </p:txBody>
      </p:sp>
      <p:sp>
        <p:nvSpPr>
          <p:cNvPr id="12" name="TextBox 11">
            <a:extLst>
              <a:ext uri="{FF2B5EF4-FFF2-40B4-BE49-F238E27FC236}">
                <a16:creationId xmlns:a16="http://schemas.microsoft.com/office/drawing/2014/main" id="{A7A6F198-FC17-430E-B69E-62034659CF2C}"/>
              </a:ext>
            </a:extLst>
          </p:cNvPr>
          <p:cNvSpPr txBox="1"/>
          <p:nvPr/>
        </p:nvSpPr>
        <p:spPr>
          <a:xfrm>
            <a:off x="2783839" y="3884965"/>
            <a:ext cx="2123441" cy="338554"/>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Data augmentation</a:t>
            </a:r>
          </a:p>
        </p:txBody>
      </p:sp>
      <p:grpSp>
        <p:nvGrpSpPr>
          <p:cNvPr id="17" name="Group 16">
            <a:extLst>
              <a:ext uri="{FF2B5EF4-FFF2-40B4-BE49-F238E27FC236}">
                <a16:creationId xmlns:a16="http://schemas.microsoft.com/office/drawing/2014/main" id="{81278816-F6DB-4E05-8A60-92F77A822301}"/>
              </a:ext>
            </a:extLst>
          </p:cNvPr>
          <p:cNvGrpSpPr/>
          <p:nvPr/>
        </p:nvGrpSpPr>
        <p:grpSpPr>
          <a:xfrm>
            <a:off x="802640" y="2015451"/>
            <a:ext cx="1371600" cy="1352252"/>
            <a:chOff x="802640" y="1635839"/>
            <a:chExt cx="1371600" cy="1352252"/>
          </a:xfrm>
        </p:grpSpPr>
        <p:pic>
          <p:nvPicPr>
            <p:cNvPr id="5" name="Picture 4" descr="A green leaf on a white surface&#10;&#10;Description automatically generated with medium confidence">
              <a:extLst>
                <a:ext uri="{FF2B5EF4-FFF2-40B4-BE49-F238E27FC236}">
                  <a16:creationId xmlns:a16="http://schemas.microsoft.com/office/drawing/2014/main" id="{D480717D-2620-447A-9929-343E81318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1635839"/>
              <a:ext cx="457200" cy="457200"/>
            </a:xfrm>
            <a:prstGeom prst="rect">
              <a:avLst/>
            </a:prstGeom>
          </p:spPr>
        </p:pic>
        <p:pic>
          <p:nvPicPr>
            <p:cNvPr id="7" name="Picture 6" descr="A green leaf on a grey surface&#10;&#10;Description automatically generated with low confidence">
              <a:extLst>
                <a:ext uri="{FF2B5EF4-FFF2-40B4-BE49-F238E27FC236}">
                  <a16:creationId xmlns:a16="http://schemas.microsoft.com/office/drawing/2014/main" id="{9F913AA3-479F-4DFA-8DC0-1BDFA2FD3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 y="2076854"/>
              <a:ext cx="457200" cy="457200"/>
            </a:xfrm>
            <a:prstGeom prst="rect">
              <a:avLst/>
            </a:prstGeom>
          </p:spPr>
        </p:pic>
        <p:pic>
          <p:nvPicPr>
            <p:cNvPr id="10" name="Picture 9" descr="A picture containing plant&#10;&#10;Description automatically generated">
              <a:extLst>
                <a:ext uri="{FF2B5EF4-FFF2-40B4-BE49-F238E27FC236}">
                  <a16:creationId xmlns:a16="http://schemas.microsoft.com/office/drawing/2014/main" id="{B914F586-2894-4B9D-9C18-0D9130218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240" y="2530891"/>
              <a:ext cx="457200" cy="457200"/>
            </a:xfrm>
            <a:prstGeom prst="rect">
              <a:avLst/>
            </a:prstGeom>
          </p:spPr>
        </p:pic>
        <p:pic>
          <p:nvPicPr>
            <p:cNvPr id="15" name="Picture 14" descr="A green leaf on a white surface&#10;&#10;Description automatically generated with low confidence">
              <a:extLst>
                <a:ext uri="{FF2B5EF4-FFF2-40B4-BE49-F238E27FC236}">
                  <a16:creationId xmlns:a16="http://schemas.microsoft.com/office/drawing/2014/main" id="{1E321E22-35A8-465A-B3BA-3BADE0AA7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7040" y="2076854"/>
              <a:ext cx="457200" cy="457200"/>
            </a:xfrm>
            <a:prstGeom prst="rect">
              <a:avLst/>
            </a:prstGeom>
          </p:spPr>
        </p:pic>
        <p:pic>
          <p:nvPicPr>
            <p:cNvPr id="16" name="Picture 15" descr="A picture containing vegetable&#10;&#10;Description automatically generated">
              <a:extLst>
                <a:ext uri="{FF2B5EF4-FFF2-40B4-BE49-F238E27FC236}">
                  <a16:creationId xmlns:a16="http://schemas.microsoft.com/office/drawing/2014/main" id="{888362D3-128A-41BC-9695-B6288C413C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5900" y="2526756"/>
              <a:ext cx="457200" cy="457200"/>
            </a:xfrm>
            <a:prstGeom prst="rect">
              <a:avLst/>
            </a:prstGeom>
          </p:spPr>
        </p:pic>
        <p:pic>
          <p:nvPicPr>
            <p:cNvPr id="6" name="Picture 5" descr="Map&#10;&#10;Description automatically generated">
              <a:extLst>
                <a:ext uri="{FF2B5EF4-FFF2-40B4-BE49-F238E27FC236}">
                  <a16:creationId xmlns:a16="http://schemas.microsoft.com/office/drawing/2014/main" id="{CB522B35-4A35-4AC9-BF90-740F699A1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7300" y="2085741"/>
              <a:ext cx="457200" cy="457200"/>
            </a:xfrm>
            <a:prstGeom prst="rect">
              <a:avLst/>
            </a:prstGeom>
          </p:spPr>
        </p:pic>
        <p:pic>
          <p:nvPicPr>
            <p:cNvPr id="9" name="Picture 8" descr="A green leaf on a white surface&#10;&#10;Description automatically generated with medium confidence">
              <a:extLst>
                <a:ext uri="{FF2B5EF4-FFF2-40B4-BE49-F238E27FC236}">
                  <a16:creationId xmlns:a16="http://schemas.microsoft.com/office/drawing/2014/main" id="{1A4DB950-018D-4D78-B786-770846800F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0820" y="1639974"/>
              <a:ext cx="457200" cy="457200"/>
            </a:xfrm>
            <a:prstGeom prst="rect">
              <a:avLst/>
            </a:prstGeom>
          </p:spPr>
        </p:pic>
      </p:grpSp>
      <p:sp>
        <p:nvSpPr>
          <p:cNvPr id="18" name="Rectangle: Rounded Corners 17">
            <a:extLst>
              <a:ext uri="{FF2B5EF4-FFF2-40B4-BE49-F238E27FC236}">
                <a16:creationId xmlns:a16="http://schemas.microsoft.com/office/drawing/2014/main" id="{DDADE9D7-8414-41F1-81EA-8E07EE490EE7}"/>
              </a:ext>
            </a:extLst>
          </p:cNvPr>
          <p:cNvSpPr/>
          <p:nvPr/>
        </p:nvSpPr>
        <p:spPr>
          <a:xfrm>
            <a:off x="2783840" y="2144823"/>
            <a:ext cx="2123440" cy="109350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Graphik" panose="020B0503030202060203" pitchFamily="34" charset="0"/>
              </a:rPr>
              <a:t>Data Cleaning &amp; Processing</a:t>
            </a:r>
          </a:p>
        </p:txBody>
      </p:sp>
      <p:sp>
        <p:nvSpPr>
          <p:cNvPr id="19" name="Rectangle: Rounded Corners 18">
            <a:extLst>
              <a:ext uri="{FF2B5EF4-FFF2-40B4-BE49-F238E27FC236}">
                <a16:creationId xmlns:a16="http://schemas.microsoft.com/office/drawing/2014/main" id="{48415ACE-1FDE-4A87-AE1F-2E7C9767090A}"/>
              </a:ext>
            </a:extLst>
          </p:cNvPr>
          <p:cNvSpPr/>
          <p:nvPr/>
        </p:nvSpPr>
        <p:spPr>
          <a:xfrm>
            <a:off x="5520690" y="2144823"/>
            <a:ext cx="1824990" cy="109350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Graphik" panose="020B0503030202060203" pitchFamily="34" charset="0"/>
              </a:rPr>
              <a:t>Model Building</a:t>
            </a:r>
          </a:p>
        </p:txBody>
      </p:sp>
      <p:sp>
        <p:nvSpPr>
          <p:cNvPr id="20" name="TextBox 19">
            <a:extLst>
              <a:ext uri="{FF2B5EF4-FFF2-40B4-BE49-F238E27FC236}">
                <a16:creationId xmlns:a16="http://schemas.microsoft.com/office/drawing/2014/main" id="{C35A32A8-77F7-4983-88E0-EE5EAF576FB6}"/>
              </a:ext>
            </a:extLst>
          </p:cNvPr>
          <p:cNvSpPr txBox="1"/>
          <p:nvPr/>
        </p:nvSpPr>
        <p:spPr>
          <a:xfrm>
            <a:off x="5551170" y="3468639"/>
            <a:ext cx="1824991" cy="338554"/>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CNN</a:t>
            </a:r>
          </a:p>
        </p:txBody>
      </p:sp>
      <p:sp>
        <p:nvSpPr>
          <p:cNvPr id="21" name="Flowchart: Multidocument 20">
            <a:extLst>
              <a:ext uri="{FF2B5EF4-FFF2-40B4-BE49-F238E27FC236}">
                <a16:creationId xmlns:a16="http://schemas.microsoft.com/office/drawing/2014/main" id="{9DC13772-0803-42B4-85EA-C30FD8888B72}"/>
              </a:ext>
            </a:extLst>
          </p:cNvPr>
          <p:cNvSpPr/>
          <p:nvPr/>
        </p:nvSpPr>
        <p:spPr>
          <a:xfrm>
            <a:off x="7985760" y="2390580"/>
            <a:ext cx="609599" cy="64633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CD4470C-73C0-49BB-BEB0-21F1C5EF0DF6}"/>
              </a:ext>
            </a:extLst>
          </p:cNvPr>
          <p:cNvCxnSpPr>
            <a:endCxn id="18" idx="1"/>
          </p:cNvCxnSpPr>
          <p:nvPr/>
        </p:nvCxnSpPr>
        <p:spPr>
          <a:xfrm>
            <a:off x="2174240" y="2685066"/>
            <a:ext cx="609600"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53EB383F-2C9D-4B3E-B27D-11FD0088E362}"/>
              </a:ext>
            </a:extLst>
          </p:cNvPr>
          <p:cNvCxnSpPr/>
          <p:nvPr/>
        </p:nvCxnSpPr>
        <p:spPr>
          <a:xfrm>
            <a:off x="4907280" y="2705313"/>
            <a:ext cx="609600"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8DB3714-12AA-4F97-9043-62892D4946D5}"/>
              </a:ext>
            </a:extLst>
          </p:cNvPr>
          <p:cNvCxnSpPr/>
          <p:nvPr/>
        </p:nvCxnSpPr>
        <p:spPr>
          <a:xfrm>
            <a:off x="7376161" y="2726731"/>
            <a:ext cx="609600"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Rectangle: Rounded Corners 25">
            <a:extLst>
              <a:ext uri="{FF2B5EF4-FFF2-40B4-BE49-F238E27FC236}">
                <a16:creationId xmlns:a16="http://schemas.microsoft.com/office/drawing/2014/main" id="{B7690752-24DA-467C-B379-8E8DA8242F60}"/>
              </a:ext>
            </a:extLst>
          </p:cNvPr>
          <p:cNvSpPr/>
          <p:nvPr/>
        </p:nvSpPr>
        <p:spPr>
          <a:xfrm>
            <a:off x="9243060" y="2124638"/>
            <a:ext cx="1824990" cy="109350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Graphik" panose="020B0503030202060203" pitchFamily="34" charset="0"/>
              </a:rPr>
              <a:t>tf</a:t>
            </a:r>
            <a:r>
              <a:rPr lang="en-US" sz="1600" b="1" dirty="0">
                <a:solidFill>
                  <a:schemeClr val="tx1"/>
                </a:solidFill>
                <a:latin typeface="Graphik" panose="020B0503030202060203" pitchFamily="34" charset="0"/>
              </a:rPr>
              <a:t> Serving</a:t>
            </a:r>
          </a:p>
        </p:txBody>
      </p:sp>
      <p:sp>
        <p:nvSpPr>
          <p:cNvPr id="27" name="Rectangle: Rounded Corners 26">
            <a:extLst>
              <a:ext uri="{FF2B5EF4-FFF2-40B4-BE49-F238E27FC236}">
                <a16:creationId xmlns:a16="http://schemas.microsoft.com/office/drawing/2014/main" id="{43D69B60-A1EE-40F5-8798-FBFE8F81B52F}"/>
              </a:ext>
            </a:extLst>
          </p:cNvPr>
          <p:cNvSpPr/>
          <p:nvPr/>
        </p:nvSpPr>
        <p:spPr>
          <a:xfrm>
            <a:off x="9243060" y="4951852"/>
            <a:ext cx="1824990" cy="109350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raphik" panose="020B0503030202060203" pitchFamily="34" charset="0"/>
            </a:endParaRPr>
          </a:p>
        </p:txBody>
      </p:sp>
      <p:pic>
        <p:nvPicPr>
          <p:cNvPr id="29" name="Picture 28">
            <a:extLst>
              <a:ext uri="{FF2B5EF4-FFF2-40B4-BE49-F238E27FC236}">
                <a16:creationId xmlns:a16="http://schemas.microsoft.com/office/drawing/2014/main" id="{8B4C05DD-0C44-4EC3-B4DF-1E5E0868C788}"/>
              </a:ext>
            </a:extLst>
          </p:cNvPr>
          <p:cNvPicPr>
            <a:picLocks noChangeAspect="1"/>
          </p:cNvPicPr>
          <p:nvPr/>
        </p:nvPicPr>
        <p:blipFill>
          <a:blip r:embed="rId10"/>
          <a:stretch>
            <a:fillRect/>
          </a:stretch>
        </p:blipFill>
        <p:spPr>
          <a:xfrm>
            <a:off x="9693592" y="5189683"/>
            <a:ext cx="1011237" cy="333549"/>
          </a:xfrm>
          <a:prstGeom prst="rect">
            <a:avLst/>
          </a:prstGeom>
        </p:spPr>
      </p:pic>
      <p:cxnSp>
        <p:nvCxnSpPr>
          <p:cNvPr id="30" name="Straight Arrow Connector 29">
            <a:extLst>
              <a:ext uri="{FF2B5EF4-FFF2-40B4-BE49-F238E27FC236}">
                <a16:creationId xmlns:a16="http://schemas.microsoft.com/office/drawing/2014/main" id="{D8FB9669-24B2-40F5-841A-077C88C01FDC}"/>
              </a:ext>
            </a:extLst>
          </p:cNvPr>
          <p:cNvCxnSpPr>
            <a:cxnSpLocks/>
          </p:cNvCxnSpPr>
          <p:nvPr/>
        </p:nvCxnSpPr>
        <p:spPr>
          <a:xfrm flipV="1">
            <a:off x="10155555" y="3793520"/>
            <a:ext cx="0" cy="10161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3F9AA89D-D6D6-4EED-B707-E62D9986FBA4}"/>
              </a:ext>
            </a:extLst>
          </p:cNvPr>
          <p:cNvSpPr txBox="1"/>
          <p:nvPr/>
        </p:nvSpPr>
        <p:spPr>
          <a:xfrm>
            <a:off x="9243060" y="3301854"/>
            <a:ext cx="1824991" cy="276999"/>
          </a:xfrm>
          <a:prstGeom prst="rect">
            <a:avLst/>
          </a:prstGeom>
          <a:noFill/>
          <a:ln>
            <a:solidFill>
              <a:schemeClr val="bg1"/>
            </a:solidFill>
          </a:ln>
        </p:spPr>
        <p:txBody>
          <a:bodyPr wrap="square" rtlCol="0">
            <a:spAutoFit/>
          </a:bodyPr>
          <a:lstStyle/>
          <a:p>
            <a:pPr algn="ctr"/>
            <a:r>
              <a:rPr lang="en-US" sz="1200" dirty="0">
                <a:solidFill>
                  <a:schemeClr val="bg1"/>
                </a:solidFill>
                <a:latin typeface="Graphik" panose="020B0503030202060203" pitchFamily="34" charset="0"/>
              </a:rPr>
              <a:t>http://localhost:8501</a:t>
            </a:r>
          </a:p>
        </p:txBody>
      </p:sp>
      <p:pic>
        <p:nvPicPr>
          <p:cNvPr id="36" name="Picture 35">
            <a:extLst>
              <a:ext uri="{FF2B5EF4-FFF2-40B4-BE49-F238E27FC236}">
                <a16:creationId xmlns:a16="http://schemas.microsoft.com/office/drawing/2014/main" id="{7A52BB18-034E-42A0-84E3-8DBBABE3687A}"/>
              </a:ext>
            </a:extLst>
          </p:cNvPr>
          <p:cNvPicPr>
            <a:picLocks noChangeAspect="1"/>
          </p:cNvPicPr>
          <p:nvPr/>
        </p:nvPicPr>
        <p:blipFill>
          <a:blip r:embed="rId11"/>
          <a:stretch>
            <a:fillRect/>
          </a:stretch>
        </p:blipFill>
        <p:spPr>
          <a:xfrm>
            <a:off x="4705350" y="4809703"/>
            <a:ext cx="2826068" cy="1377806"/>
          </a:xfrm>
          <a:prstGeom prst="rect">
            <a:avLst/>
          </a:prstGeom>
        </p:spPr>
      </p:pic>
      <p:cxnSp>
        <p:nvCxnSpPr>
          <p:cNvPr id="37" name="Straight Arrow Connector 36">
            <a:extLst>
              <a:ext uri="{FF2B5EF4-FFF2-40B4-BE49-F238E27FC236}">
                <a16:creationId xmlns:a16="http://schemas.microsoft.com/office/drawing/2014/main" id="{7F5D4EA1-4116-433A-9771-5A06E234E0D4}"/>
              </a:ext>
            </a:extLst>
          </p:cNvPr>
          <p:cNvCxnSpPr>
            <a:cxnSpLocks/>
          </p:cNvCxnSpPr>
          <p:nvPr/>
        </p:nvCxnSpPr>
        <p:spPr>
          <a:xfrm>
            <a:off x="7531418" y="5498606"/>
            <a:ext cx="163210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Flowchart: Multidocument 38">
            <a:extLst>
              <a:ext uri="{FF2B5EF4-FFF2-40B4-BE49-F238E27FC236}">
                <a16:creationId xmlns:a16="http://schemas.microsoft.com/office/drawing/2014/main" id="{01AC7B5B-FCAB-4BF5-A1AE-CBA72A30FD83}"/>
              </a:ext>
            </a:extLst>
          </p:cNvPr>
          <p:cNvSpPr/>
          <p:nvPr/>
        </p:nvSpPr>
        <p:spPr>
          <a:xfrm>
            <a:off x="10515599" y="1984177"/>
            <a:ext cx="309048" cy="384223"/>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0E46C23-0D64-45ED-99ED-4EA5224AB9B4}"/>
              </a:ext>
            </a:extLst>
          </p:cNvPr>
          <p:cNvSpPr txBox="1"/>
          <p:nvPr/>
        </p:nvSpPr>
        <p:spPr>
          <a:xfrm>
            <a:off x="948112" y="156959"/>
            <a:ext cx="9567487" cy="646331"/>
          </a:xfrm>
          <a:prstGeom prst="rect">
            <a:avLst/>
          </a:prstGeom>
          <a:noFill/>
        </p:spPr>
        <p:txBody>
          <a:bodyPr wrap="square" rtlCol="0">
            <a:spAutoFit/>
          </a:bodyPr>
          <a:lstStyle/>
          <a:p>
            <a:pPr algn="ctr"/>
            <a:r>
              <a:rPr lang="en-US" sz="3600" b="1" dirty="0">
                <a:solidFill>
                  <a:schemeClr val="bg1"/>
                </a:solidFill>
                <a:latin typeface="Graphik" panose="020B0503030202060203" pitchFamily="34" charset="0"/>
              </a:rPr>
              <a:t>Web App Development</a:t>
            </a:r>
          </a:p>
        </p:txBody>
      </p:sp>
      <p:sp>
        <p:nvSpPr>
          <p:cNvPr id="3" name="TextBox 2">
            <a:extLst>
              <a:ext uri="{FF2B5EF4-FFF2-40B4-BE49-F238E27FC236}">
                <a16:creationId xmlns:a16="http://schemas.microsoft.com/office/drawing/2014/main" id="{48254763-5087-4D29-AF3C-B805913104A3}"/>
              </a:ext>
            </a:extLst>
          </p:cNvPr>
          <p:cNvSpPr txBox="1"/>
          <p:nvPr/>
        </p:nvSpPr>
        <p:spPr>
          <a:xfrm>
            <a:off x="553680" y="3468639"/>
            <a:ext cx="1481270" cy="646331"/>
          </a:xfrm>
          <a:prstGeom prst="rect">
            <a:avLst/>
          </a:prstGeom>
          <a:noFill/>
          <a:ln>
            <a:solidFill>
              <a:schemeClr val="bg1"/>
            </a:solidFill>
          </a:ln>
        </p:spPr>
        <p:txBody>
          <a:bodyPr wrap="square" rtlCol="0">
            <a:spAutoFit/>
          </a:bodyPr>
          <a:lstStyle/>
          <a:p>
            <a:pPr algn="ctr"/>
            <a:r>
              <a:rPr lang="en-US" dirty="0">
                <a:solidFill>
                  <a:schemeClr val="bg1"/>
                </a:solidFill>
              </a:rPr>
              <a:t>Potato leaves sample</a:t>
            </a:r>
          </a:p>
        </p:txBody>
      </p:sp>
      <p:sp>
        <p:nvSpPr>
          <p:cNvPr id="32" name="TextBox 31">
            <a:extLst>
              <a:ext uri="{FF2B5EF4-FFF2-40B4-BE49-F238E27FC236}">
                <a16:creationId xmlns:a16="http://schemas.microsoft.com/office/drawing/2014/main" id="{D4E8E44D-79D1-4702-9CE6-CFB1840E4781}"/>
              </a:ext>
            </a:extLst>
          </p:cNvPr>
          <p:cNvSpPr txBox="1"/>
          <p:nvPr/>
        </p:nvSpPr>
        <p:spPr>
          <a:xfrm>
            <a:off x="7784464" y="3468639"/>
            <a:ext cx="1012190" cy="346925"/>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models</a:t>
            </a:r>
          </a:p>
        </p:txBody>
      </p:sp>
      <p:sp>
        <p:nvSpPr>
          <p:cNvPr id="34" name="TextBox 33">
            <a:extLst>
              <a:ext uri="{FF2B5EF4-FFF2-40B4-BE49-F238E27FC236}">
                <a16:creationId xmlns:a16="http://schemas.microsoft.com/office/drawing/2014/main" id="{63A36826-5E27-4D01-B237-5D731280C1A7}"/>
              </a:ext>
            </a:extLst>
          </p:cNvPr>
          <p:cNvSpPr txBox="1"/>
          <p:nvPr/>
        </p:nvSpPr>
        <p:spPr>
          <a:xfrm>
            <a:off x="2783839" y="5247629"/>
            <a:ext cx="1824991" cy="338554"/>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ReactJS</a:t>
            </a:r>
          </a:p>
        </p:txBody>
      </p:sp>
    </p:spTree>
    <p:extLst>
      <p:ext uri="{BB962C8B-B14F-4D97-AF65-F5344CB8AC3E}">
        <p14:creationId xmlns:p14="http://schemas.microsoft.com/office/powerpoint/2010/main" val="1589159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4533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BBFE1-676F-4C17-99E7-57349522542B}"/>
              </a:ext>
            </a:extLst>
          </p:cNvPr>
          <p:cNvSpPr/>
          <p:nvPr/>
        </p:nvSpPr>
        <p:spPr>
          <a:xfrm>
            <a:off x="0" y="0"/>
            <a:ext cx="12192000" cy="6858000"/>
          </a:xfrm>
          <a:prstGeom prst="rect">
            <a:avLst/>
          </a:prstGeom>
          <a:solidFill>
            <a:srgbClr val="445330"/>
          </a:solidFill>
          <a:ln>
            <a:solidFill>
              <a:srgbClr val="44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FED9D7-31BD-4A2C-9B3F-67B4B8B474BA}"/>
              </a:ext>
            </a:extLst>
          </p:cNvPr>
          <p:cNvSpPr txBox="1"/>
          <p:nvPr/>
        </p:nvSpPr>
        <p:spPr>
          <a:xfrm>
            <a:off x="2783840" y="3477010"/>
            <a:ext cx="2123441" cy="338554"/>
          </a:xfrm>
          <a:prstGeom prst="rect">
            <a:avLst/>
          </a:prstGeom>
          <a:noFill/>
          <a:ln>
            <a:solidFill>
              <a:schemeClr val="bg1"/>
            </a:solidFill>
          </a:ln>
        </p:spPr>
        <p:txBody>
          <a:bodyPr wrap="square" rtlCol="0">
            <a:spAutoFit/>
          </a:bodyPr>
          <a:lstStyle/>
          <a:p>
            <a:pPr algn="ctr"/>
            <a:r>
              <a:rPr lang="en-US" sz="1600" dirty="0" err="1">
                <a:solidFill>
                  <a:schemeClr val="bg1"/>
                </a:solidFill>
                <a:latin typeface="Graphik" panose="020B0503030202060203" pitchFamily="34" charset="0"/>
              </a:rPr>
              <a:t>tf</a:t>
            </a:r>
            <a:r>
              <a:rPr lang="en-US" sz="1600" dirty="0">
                <a:solidFill>
                  <a:schemeClr val="bg1"/>
                </a:solidFill>
                <a:latin typeface="Graphik" panose="020B0503030202060203" pitchFamily="34" charset="0"/>
              </a:rPr>
              <a:t> dataset</a:t>
            </a:r>
          </a:p>
        </p:txBody>
      </p:sp>
      <p:sp>
        <p:nvSpPr>
          <p:cNvPr id="12" name="TextBox 11">
            <a:extLst>
              <a:ext uri="{FF2B5EF4-FFF2-40B4-BE49-F238E27FC236}">
                <a16:creationId xmlns:a16="http://schemas.microsoft.com/office/drawing/2014/main" id="{A7A6F198-FC17-430E-B69E-62034659CF2C}"/>
              </a:ext>
            </a:extLst>
          </p:cNvPr>
          <p:cNvSpPr txBox="1"/>
          <p:nvPr/>
        </p:nvSpPr>
        <p:spPr>
          <a:xfrm>
            <a:off x="2783839" y="3884965"/>
            <a:ext cx="2123441" cy="338554"/>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Data augmentation</a:t>
            </a:r>
          </a:p>
        </p:txBody>
      </p:sp>
      <p:sp>
        <p:nvSpPr>
          <p:cNvPr id="14" name="TextBox 13">
            <a:extLst>
              <a:ext uri="{FF2B5EF4-FFF2-40B4-BE49-F238E27FC236}">
                <a16:creationId xmlns:a16="http://schemas.microsoft.com/office/drawing/2014/main" id="{195A681C-1F54-4A1F-A5DE-1559EAA980F0}"/>
              </a:ext>
            </a:extLst>
          </p:cNvPr>
          <p:cNvSpPr txBox="1"/>
          <p:nvPr/>
        </p:nvSpPr>
        <p:spPr>
          <a:xfrm>
            <a:off x="948112" y="156959"/>
            <a:ext cx="9567487" cy="646331"/>
          </a:xfrm>
          <a:prstGeom prst="rect">
            <a:avLst/>
          </a:prstGeom>
          <a:noFill/>
        </p:spPr>
        <p:txBody>
          <a:bodyPr wrap="square" rtlCol="0">
            <a:spAutoFit/>
          </a:bodyPr>
          <a:lstStyle/>
          <a:p>
            <a:pPr algn="ctr"/>
            <a:r>
              <a:rPr lang="en-US" sz="3600" b="1" dirty="0">
                <a:solidFill>
                  <a:schemeClr val="bg1"/>
                </a:solidFill>
                <a:latin typeface="Graphik" panose="020B0503030202060203" pitchFamily="34" charset="0"/>
              </a:rPr>
              <a:t>Mobile App Development</a:t>
            </a:r>
          </a:p>
        </p:txBody>
      </p:sp>
      <p:grpSp>
        <p:nvGrpSpPr>
          <p:cNvPr id="17" name="Group 16">
            <a:extLst>
              <a:ext uri="{FF2B5EF4-FFF2-40B4-BE49-F238E27FC236}">
                <a16:creationId xmlns:a16="http://schemas.microsoft.com/office/drawing/2014/main" id="{81278816-F6DB-4E05-8A60-92F77A822301}"/>
              </a:ext>
            </a:extLst>
          </p:cNvPr>
          <p:cNvGrpSpPr/>
          <p:nvPr/>
        </p:nvGrpSpPr>
        <p:grpSpPr>
          <a:xfrm>
            <a:off x="802640" y="2015451"/>
            <a:ext cx="1371600" cy="1352252"/>
            <a:chOff x="802640" y="1635839"/>
            <a:chExt cx="1371600" cy="1352252"/>
          </a:xfrm>
        </p:grpSpPr>
        <p:pic>
          <p:nvPicPr>
            <p:cNvPr id="5" name="Picture 4" descr="A green leaf on a white surface&#10;&#10;Description automatically generated with medium confidence">
              <a:extLst>
                <a:ext uri="{FF2B5EF4-FFF2-40B4-BE49-F238E27FC236}">
                  <a16:creationId xmlns:a16="http://schemas.microsoft.com/office/drawing/2014/main" id="{D480717D-2620-447A-9929-343E81318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1635839"/>
              <a:ext cx="457200" cy="457200"/>
            </a:xfrm>
            <a:prstGeom prst="rect">
              <a:avLst/>
            </a:prstGeom>
          </p:spPr>
        </p:pic>
        <p:pic>
          <p:nvPicPr>
            <p:cNvPr id="7" name="Picture 6" descr="A green leaf on a grey surface&#10;&#10;Description automatically generated with low confidence">
              <a:extLst>
                <a:ext uri="{FF2B5EF4-FFF2-40B4-BE49-F238E27FC236}">
                  <a16:creationId xmlns:a16="http://schemas.microsoft.com/office/drawing/2014/main" id="{9F913AA3-479F-4DFA-8DC0-1BDFA2FD3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 y="2076854"/>
              <a:ext cx="457200" cy="457200"/>
            </a:xfrm>
            <a:prstGeom prst="rect">
              <a:avLst/>
            </a:prstGeom>
          </p:spPr>
        </p:pic>
        <p:pic>
          <p:nvPicPr>
            <p:cNvPr id="10" name="Picture 9" descr="A picture containing plant&#10;&#10;Description automatically generated">
              <a:extLst>
                <a:ext uri="{FF2B5EF4-FFF2-40B4-BE49-F238E27FC236}">
                  <a16:creationId xmlns:a16="http://schemas.microsoft.com/office/drawing/2014/main" id="{B914F586-2894-4B9D-9C18-0D9130218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240" y="2530891"/>
              <a:ext cx="457200" cy="457200"/>
            </a:xfrm>
            <a:prstGeom prst="rect">
              <a:avLst/>
            </a:prstGeom>
          </p:spPr>
        </p:pic>
        <p:pic>
          <p:nvPicPr>
            <p:cNvPr id="15" name="Picture 14" descr="A green leaf on a white surface&#10;&#10;Description automatically generated with low confidence">
              <a:extLst>
                <a:ext uri="{FF2B5EF4-FFF2-40B4-BE49-F238E27FC236}">
                  <a16:creationId xmlns:a16="http://schemas.microsoft.com/office/drawing/2014/main" id="{1E321E22-35A8-465A-B3BA-3BADE0AA7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7040" y="2076854"/>
              <a:ext cx="457200" cy="457200"/>
            </a:xfrm>
            <a:prstGeom prst="rect">
              <a:avLst/>
            </a:prstGeom>
          </p:spPr>
        </p:pic>
        <p:pic>
          <p:nvPicPr>
            <p:cNvPr id="16" name="Picture 15" descr="A picture containing vegetable&#10;&#10;Description automatically generated">
              <a:extLst>
                <a:ext uri="{FF2B5EF4-FFF2-40B4-BE49-F238E27FC236}">
                  <a16:creationId xmlns:a16="http://schemas.microsoft.com/office/drawing/2014/main" id="{888362D3-128A-41BC-9695-B6288C413C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5900" y="2526756"/>
              <a:ext cx="457200" cy="457200"/>
            </a:xfrm>
            <a:prstGeom prst="rect">
              <a:avLst/>
            </a:prstGeom>
          </p:spPr>
        </p:pic>
        <p:pic>
          <p:nvPicPr>
            <p:cNvPr id="6" name="Picture 5" descr="Map&#10;&#10;Description automatically generated">
              <a:extLst>
                <a:ext uri="{FF2B5EF4-FFF2-40B4-BE49-F238E27FC236}">
                  <a16:creationId xmlns:a16="http://schemas.microsoft.com/office/drawing/2014/main" id="{CB522B35-4A35-4AC9-BF90-740F699A1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7300" y="2085741"/>
              <a:ext cx="457200" cy="457200"/>
            </a:xfrm>
            <a:prstGeom prst="rect">
              <a:avLst/>
            </a:prstGeom>
          </p:spPr>
        </p:pic>
        <p:pic>
          <p:nvPicPr>
            <p:cNvPr id="9" name="Picture 8" descr="A green leaf on a white surface&#10;&#10;Description automatically generated with medium confidence">
              <a:extLst>
                <a:ext uri="{FF2B5EF4-FFF2-40B4-BE49-F238E27FC236}">
                  <a16:creationId xmlns:a16="http://schemas.microsoft.com/office/drawing/2014/main" id="{1A4DB950-018D-4D78-B786-770846800F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0820" y="1639974"/>
              <a:ext cx="457200" cy="457200"/>
            </a:xfrm>
            <a:prstGeom prst="rect">
              <a:avLst/>
            </a:prstGeom>
          </p:spPr>
        </p:pic>
      </p:grpSp>
      <p:sp>
        <p:nvSpPr>
          <p:cNvPr id="18" name="Rectangle: Rounded Corners 17">
            <a:extLst>
              <a:ext uri="{FF2B5EF4-FFF2-40B4-BE49-F238E27FC236}">
                <a16:creationId xmlns:a16="http://schemas.microsoft.com/office/drawing/2014/main" id="{DDADE9D7-8414-41F1-81EA-8E07EE490EE7}"/>
              </a:ext>
            </a:extLst>
          </p:cNvPr>
          <p:cNvSpPr/>
          <p:nvPr/>
        </p:nvSpPr>
        <p:spPr>
          <a:xfrm>
            <a:off x="2783840" y="2144823"/>
            <a:ext cx="2123440" cy="109350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Graphik" panose="020B0503030202060203" pitchFamily="34" charset="0"/>
              </a:rPr>
              <a:t>Data Cleaning &amp; Processing</a:t>
            </a:r>
          </a:p>
        </p:txBody>
      </p:sp>
      <p:sp>
        <p:nvSpPr>
          <p:cNvPr id="19" name="Rectangle: Rounded Corners 18">
            <a:extLst>
              <a:ext uri="{FF2B5EF4-FFF2-40B4-BE49-F238E27FC236}">
                <a16:creationId xmlns:a16="http://schemas.microsoft.com/office/drawing/2014/main" id="{48415ACE-1FDE-4A87-AE1F-2E7C9767090A}"/>
              </a:ext>
            </a:extLst>
          </p:cNvPr>
          <p:cNvSpPr/>
          <p:nvPr/>
        </p:nvSpPr>
        <p:spPr>
          <a:xfrm>
            <a:off x="5520690" y="2144823"/>
            <a:ext cx="1824990" cy="109350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Graphik" panose="020B0503030202060203" pitchFamily="34" charset="0"/>
              </a:rPr>
              <a:t>Model Building</a:t>
            </a:r>
          </a:p>
        </p:txBody>
      </p:sp>
      <p:sp>
        <p:nvSpPr>
          <p:cNvPr id="20" name="TextBox 19">
            <a:extLst>
              <a:ext uri="{FF2B5EF4-FFF2-40B4-BE49-F238E27FC236}">
                <a16:creationId xmlns:a16="http://schemas.microsoft.com/office/drawing/2014/main" id="{C35A32A8-77F7-4983-88E0-EE5EAF576FB6}"/>
              </a:ext>
            </a:extLst>
          </p:cNvPr>
          <p:cNvSpPr txBox="1"/>
          <p:nvPr/>
        </p:nvSpPr>
        <p:spPr>
          <a:xfrm>
            <a:off x="5551170" y="3468639"/>
            <a:ext cx="1824991" cy="338554"/>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CNN</a:t>
            </a:r>
          </a:p>
        </p:txBody>
      </p:sp>
      <p:sp>
        <p:nvSpPr>
          <p:cNvPr id="21" name="Flowchart: Multidocument 20">
            <a:extLst>
              <a:ext uri="{FF2B5EF4-FFF2-40B4-BE49-F238E27FC236}">
                <a16:creationId xmlns:a16="http://schemas.microsoft.com/office/drawing/2014/main" id="{9DC13772-0803-42B4-85EA-C30FD8888B72}"/>
              </a:ext>
            </a:extLst>
          </p:cNvPr>
          <p:cNvSpPr/>
          <p:nvPr/>
        </p:nvSpPr>
        <p:spPr>
          <a:xfrm>
            <a:off x="7985760" y="2390580"/>
            <a:ext cx="609599" cy="646331"/>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CD4470C-73C0-49BB-BEB0-21F1C5EF0DF6}"/>
              </a:ext>
            </a:extLst>
          </p:cNvPr>
          <p:cNvCxnSpPr>
            <a:endCxn id="18" idx="1"/>
          </p:cNvCxnSpPr>
          <p:nvPr/>
        </p:nvCxnSpPr>
        <p:spPr>
          <a:xfrm>
            <a:off x="2174240" y="2685066"/>
            <a:ext cx="609600"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53EB383F-2C9D-4B3E-B27D-11FD0088E362}"/>
              </a:ext>
            </a:extLst>
          </p:cNvPr>
          <p:cNvCxnSpPr/>
          <p:nvPr/>
        </p:nvCxnSpPr>
        <p:spPr>
          <a:xfrm>
            <a:off x="4907280" y="2705313"/>
            <a:ext cx="609600"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8DB3714-12AA-4F97-9043-62892D4946D5}"/>
              </a:ext>
            </a:extLst>
          </p:cNvPr>
          <p:cNvCxnSpPr/>
          <p:nvPr/>
        </p:nvCxnSpPr>
        <p:spPr>
          <a:xfrm>
            <a:off x="7376161" y="2726731"/>
            <a:ext cx="609600"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EA35232B-4CD6-4EC1-9E5D-BAAD8154D9EA}"/>
              </a:ext>
            </a:extLst>
          </p:cNvPr>
          <p:cNvSpPr txBox="1"/>
          <p:nvPr/>
        </p:nvSpPr>
        <p:spPr>
          <a:xfrm>
            <a:off x="7784464" y="3468639"/>
            <a:ext cx="1012190" cy="346925"/>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models</a:t>
            </a:r>
          </a:p>
        </p:txBody>
      </p:sp>
      <p:sp>
        <p:nvSpPr>
          <p:cNvPr id="31" name="Flowchart: Multidocument 30">
            <a:extLst>
              <a:ext uri="{FF2B5EF4-FFF2-40B4-BE49-F238E27FC236}">
                <a16:creationId xmlns:a16="http://schemas.microsoft.com/office/drawing/2014/main" id="{50A6C171-DD75-476F-A069-B4CED9C33128}"/>
              </a:ext>
            </a:extLst>
          </p:cNvPr>
          <p:cNvSpPr/>
          <p:nvPr/>
        </p:nvSpPr>
        <p:spPr>
          <a:xfrm>
            <a:off x="10360514" y="2520176"/>
            <a:ext cx="389632" cy="41311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91415C0-737D-4DE8-B188-EED2F1566E55}"/>
              </a:ext>
            </a:extLst>
          </p:cNvPr>
          <p:cNvSpPr txBox="1"/>
          <p:nvPr/>
        </p:nvSpPr>
        <p:spPr>
          <a:xfrm>
            <a:off x="9367648" y="1905497"/>
            <a:ext cx="1824991" cy="338554"/>
          </a:xfrm>
          <a:prstGeom prst="rect">
            <a:avLst/>
          </a:prstGeom>
          <a:noFill/>
          <a:ln>
            <a:solidFill>
              <a:schemeClr val="bg1"/>
            </a:solidFill>
          </a:ln>
        </p:spPr>
        <p:txBody>
          <a:bodyPr wrap="square" rtlCol="0">
            <a:spAutoFit/>
          </a:bodyPr>
          <a:lstStyle/>
          <a:p>
            <a:pPr algn="ctr"/>
            <a:r>
              <a:rPr lang="en-US" sz="1600" dirty="0" err="1">
                <a:solidFill>
                  <a:schemeClr val="bg1"/>
                </a:solidFill>
                <a:latin typeface="Graphik" panose="020B0503030202060203" pitchFamily="34" charset="0"/>
              </a:rPr>
              <a:t>Tf</a:t>
            </a:r>
            <a:r>
              <a:rPr lang="en-US" sz="1600" dirty="0">
                <a:solidFill>
                  <a:schemeClr val="bg1"/>
                </a:solidFill>
                <a:latin typeface="Graphik" panose="020B0503030202060203" pitchFamily="34" charset="0"/>
              </a:rPr>
              <a:t> light models</a:t>
            </a:r>
          </a:p>
        </p:txBody>
      </p:sp>
      <p:cxnSp>
        <p:nvCxnSpPr>
          <p:cNvPr id="34" name="Straight Arrow Connector 33">
            <a:extLst>
              <a:ext uri="{FF2B5EF4-FFF2-40B4-BE49-F238E27FC236}">
                <a16:creationId xmlns:a16="http://schemas.microsoft.com/office/drawing/2014/main" id="{BB15002B-5C57-4C59-85ED-1A7FC398A548}"/>
              </a:ext>
            </a:extLst>
          </p:cNvPr>
          <p:cNvCxnSpPr>
            <a:cxnSpLocks/>
            <a:endCxn id="31" idx="1"/>
          </p:cNvCxnSpPr>
          <p:nvPr/>
        </p:nvCxnSpPr>
        <p:spPr>
          <a:xfrm flipV="1">
            <a:off x="8595359" y="2726731"/>
            <a:ext cx="1765155" cy="65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F86AC062-FDC9-4656-B991-5AFCBB0689E1}"/>
              </a:ext>
            </a:extLst>
          </p:cNvPr>
          <p:cNvSpPr txBox="1"/>
          <p:nvPr/>
        </p:nvSpPr>
        <p:spPr>
          <a:xfrm>
            <a:off x="8918660" y="2891407"/>
            <a:ext cx="1313911" cy="307777"/>
          </a:xfrm>
          <a:prstGeom prst="rect">
            <a:avLst/>
          </a:prstGeom>
          <a:noFill/>
          <a:ln>
            <a:solidFill>
              <a:schemeClr val="bg1"/>
            </a:solidFill>
          </a:ln>
        </p:spPr>
        <p:txBody>
          <a:bodyPr wrap="square" rtlCol="0">
            <a:spAutoFit/>
          </a:bodyPr>
          <a:lstStyle/>
          <a:p>
            <a:pPr algn="ctr"/>
            <a:r>
              <a:rPr lang="en-US" sz="1400" dirty="0">
                <a:solidFill>
                  <a:schemeClr val="bg1"/>
                </a:solidFill>
                <a:latin typeface="Graphik" panose="020B0503030202060203" pitchFamily="34" charset="0"/>
              </a:rPr>
              <a:t>Quantization</a:t>
            </a:r>
          </a:p>
        </p:txBody>
      </p:sp>
      <p:pic>
        <p:nvPicPr>
          <p:cNvPr id="13" name="Picture 12">
            <a:extLst>
              <a:ext uri="{FF2B5EF4-FFF2-40B4-BE49-F238E27FC236}">
                <a16:creationId xmlns:a16="http://schemas.microsoft.com/office/drawing/2014/main" id="{581A078B-B68D-4A3B-BDC2-0D7B048039E9}"/>
              </a:ext>
            </a:extLst>
          </p:cNvPr>
          <p:cNvPicPr>
            <a:picLocks noChangeAspect="1"/>
          </p:cNvPicPr>
          <p:nvPr/>
        </p:nvPicPr>
        <p:blipFill>
          <a:blip r:embed="rId10"/>
          <a:stretch>
            <a:fillRect/>
          </a:stretch>
        </p:blipFill>
        <p:spPr>
          <a:xfrm>
            <a:off x="5847122" y="4452075"/>
            <a:ext cx="951261" cy="1953942"/>
          </a:xfrm>
          <a:prstGeom prst="rect">
            <a:avLst/>
          </a:prstGeom>
        </p:spPr>
      </p:pic>
      <p:cxnSp>
        <p:nvCxnSpPr>
          <p:cNvPr id="38" name="Straight Arrow Connector 37">
            <a:extLst>
              <a:ext uri="{FF2B5EF4-FFF2-40B4-BE49-F238E27FC236}">
                <a16:creationId xmlns:a16="http://schemas.microsoft.com/office/drawing/2014/main" id="{53E84782-51D3-495C-8B33-5862881BBCA0}"/>
              </a:ext>
            </a:extLst>
          </p:cNvPr>
          <p:cNvCxnSpPr>
            <a:cxnSpLocks/>
          </p:cNvCxnSpPr>
          <p:nvPr/>
        </p:nvCxnSpPr>
        <p:spPr>
          <a:xfrm>
            <a:off x="6798383" y="5397987"/>
            <a:ext cx="199827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3" name="Group 2">
            <a:extLst>
              <a:ext uri="{FF2B5EF4-FFF2-40B4-BE49-F238E27FC236}">
                <a16:creationId xmlns:a16="http://schemas.microsoft.com/office/drawing/2014/main" id="{C1251068-7734-4A6F-B44B-B4CB7F4039E7}"/>
              </a:ext>
            </a:extLst>
          </p:cNvPr>
          <p:cNvGrpSpPr/>
          <p:nvPr/>
        </p:nvGrpSpPr>
        <p:grpSpPr>
          <a:xfrm>
            <a:off x="8796654" y="4169935"/>
            <a:ext cx="3126640" cy="2576283"/>
            <a:chOff x="8796654" y="4169935"/>
            <a:chExt cx="3126640" cy="2576283"/>
          </a:xfrm>
        </p:grpSpPr>
        <p:sp>
          <p:nvSpPr>
            <p:cNvPr id="39" name="Rectangle: Rounded Corners 38">
              <a:extLst>
                <a:ext uri="{FF2B5EF4-FFF2-40B4-BE49-F238E27FC236}">
                  <a16:creationId xmlns:a16="http://schemas.microsoft.com/office/drawing/2014/main" id="{85D71E7B-83CF-4AAA-A6A9-5F69DCF18F8A}"/>
                </a:ext>
              </a:extLst>
            </p:cNvPr>
            <p:cNvSpPr/>
            <p:nvPr/>
          </p:nvSpPr>
          <p:spPr>
            <a:xfrm>
              <a:off x="8796654" y="4169935"/>
              <a:ext cx="3126640" cy="2576283"/>
            </a:xfrm>
            <a:prstGeom prst="roundRect">
              <a:avLst>
                <a:gd name="adj" fmla="val 3953"/>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raphik" panose="020B0503030202060203" pitchFamily="34" charset="0"/>
              </a:endParaRPr>
            </a:p>
          </p:txBody>
        </p:sp>
        <p:sp>
          <p:nvSpPr>
            <p:cNvPr id="40" name="Rectangle: Rounded Corners 39">
              <a:extLst>
                <a:ext uri="{FF2B5EF4-FFF2-40B4-BE49-F238E27FC236}">
                  <a16:creationId xmlns:a16="http://schemas.microsoft.com/office/drawing/2014/main" id="{EEA74629-3944-4713-B30B-7A40D02BCABA}"/>
                </a:ext>
              </a:extLst>
            </p:cNvPr>
            <p:cNvSpPr/>
            <p:nvPr/>
          </p:nvSpPr>
          <p:spPr>
            <a:xfrm>
              <a:off x="9305020" y="4610153"/>
              <a:ext cx="2246597" cy="109350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Graphik" panose="020B0503030202060203" pitchFamily="34" charset="0"/>
              </a:endParaRPr>
            </a:p>
          </p:txBody>
        </p:sp>
        <p:sp>
          <p:nvSpPr>
            <p:cNvPr id="41" name="Flowchart: Multidocument 40">
              <a:extLst>
                <a:ext uri="{FF2B5EF4-FFF2-40B4-BE49-F238E27FC236}">
                  <a16:creationId xmlns:a16="http://schemas.microsoft.com/office/drawing/2014/main" id="{9D41B4F8-498C-4BBD-9913-0FED5FD90A2A}"/>
                </a:ext>
              </a:extLst>
            </p:cNvPr>
            <p:cNvSpPr/>
            <p:nvPr/>
          </p:nvSpPr>
          <p:spPr>
            <a:xfrm>
              <a:off x="10951182" y="4376372"/>
              <a:ext cx="389632" cy="41311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2566249-18D3-40B2-BE02-AD82A9B8D482}"/>
                </a:ext>
              </a:extLst>
            </p:cNvPr>
            <p:cNvSpPr txBox="1"/>
            <p:nvPr/>
          </p:nvSpPr>
          <p:spPr>
            <a:xfrm>
              <a:off x="8924166" y="6236740"/>
              <a:ext cx="2886652" cy="338554"/>
            </a:xfrm>
            <a:prstGeom prst="rect">
              <a:avLst/>
            </a:prstGeom>
            <a:solidFill>
              <a:schemeClr val="accent1">
                <a:lumMod val="75000"/>
              </a:schemeClr>
            </a:solid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GCP</a:t>
              </a:r>
            </a:p>
          </p:txBody>
        </p:sp>
        <p:sp>
          <p:nvSpPr>
            <p:cNvPr id="43" name="TextBox 42">
              <a:extLst>
                <a:ext uri="{FF2B5EF4-FFF2-40B4-BE49-F238E27FC236}">
                  <a16:creationId xmlns:a16="http://schemas.microsoft.com/office/drawing/2014/main" id="{3E02BA13-4DBB-4DFE-9BD2-BD61D1632F3B}"/>
                </a:ext>
              </a:extLst>
            </p:cNvPr>
            <p:cNvSpPr txBox="1"/>
            <p:nvPr/>
          </p:nvSpPr>
          <p:spPr>
            <a:xfrm>
              <a:off x="9515823" y="4864520"/>
              <a:ext cx="1824991" cy="584775"/>
            </a:xfrm>
            <a:prstGeom prst="rect">
              <a:avLst/>
            </a:prstGeom>
            <a:solidFill>
              <a:schemeClr val="accent1">
                <a:lumMod val="75000"/>
              </a:schemeClr>
            </a:solid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Google cloud functions</a:t>
              </a:r>
            </a:p>
          </p:txBody>
        </p:sp>
      </p:grpSp>
      <p:sp>
        <p:nvSpPr>
          <p:cNvPr id="44" name="TextBox 43">
            <a:extLst>
              <a:ext uri="{FF2B5EF4-FFF2-40B4-BE49-F238E27FC236}">
                <a16:creationId xmlns:a16="http://schemas.microsoft.com/office/drawing/2014/main" id="{48EAD398-7A45-4340-8B87-2B6A038C3AA4}"/>
              </a:ext>
            </a:extLst>
          </p:cNvPr>
          <p:cNvSpPr txBox="1"/>
          <p:nvPr/>
        </p:nvSpPr>
        <p:spPr>
          <a:xfrm>
            <a:off x="3690659" y="5259769"/>
            <a:ext cx="1824991" cy="338554"/>
          </a:xfrm>
          <a:prstGeom prst="rect">
            <a:avLst/>
          </a:prstGeom>
          <a:noFill/>
          <a:ln>
            <a:solidFill>
              <a:schemeClr val="bg1"/>
            </a:solidFill>
          </a:ln>
        </p:spPr>
        <p:txBody>
          <a:bodyPr wrap="square" rtlCol="0">
            <a:spAutoFit/>
          </a:bodyPr>
          <a:lstStyle/>
          <a:p>
            <a:pPr algn="ctr"/>
            <a:r>
              <a:rPr lang="en-US" sz="1600" dirty="0">
                <a:solidFill>
                  <a:schemeClr val="bg1"/>
                </a:solidFill>
                <a:latin typeface="Graphik" panose="020B0503030202060203" pitchFamily="34" charset="0"/>
              </a:rPr>
              <a:t>React Native</a:t>
            </a:r>
          </a:p>
        </p:txBody>
      </p:sp>
      <p:sp>
        <p:nvSpPr>
          <p:cNvPr id="36" name="TextBox 35">
            <a:extLst>
              <a:ext uri="{FF2B5EF4-FFF2-40B4-BE49-F238E27FC236}">
                <a16:creationId xmlns:a16="http://schemas.microsoft.com/office/drawing/2014/main" id="{818E0241-8C11-4DC5-8FEE-A019B8BBDA9C}"/>
              </a:ext>
            </a:extLst>
          </p:cNvPr>
          <p:cNvSpPr txBox="1"/>
          <p:nvPr/>
        </p:nvSpPr>
        <p:spPr>
          <a:xfrm>
            <a:off x="553680" y="3468639"/>
            <a:ext cx="1481270" cy="646331"/>
          </a:xfrm>
          <a:prstGeom prst="rect">
            <a:avLst/>
          </a:prstGeom>
          <a:noFill/>
          <a:ln>
            <a:solidFill>
              <a:schemeClr val="bg1"/>
            </a:solidFill>
          </a:ln>
        </p:spPr>
        <p:txBody>
          <a:bodyPr wrap="square" rtlCol="0">
            <a:spAutoFit/>
          </a:bodyPr>
          <a:lstStyle/>
          <a:p>
            <a:pPr algn="ctr"/>
            <a:r>
              <a:rPr lang="en-US" dirty="0">
                <a:solidFill>
                  <a:schemeClr val="bg1"/>
                </a:solidFill>
              </a:rPr>
              <a:t>Potato leaves sample</a:t>
            </a:r>
          </a:p>
        </p:txBody>
      </p:sp>
    </p:spTree>
    <p:extLst>
      <p:ext uri="{BB962C8B-B14F-4D97-AF65-F5344CB8AC3E}">
        <p14:creationId xmlns:p14="http://schemas.microsoft.com/office/powerpoint/2010/main" val="205705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500"/>
                                        <p:tgtEl>
                                          <p:spTgt spid="44"/>
                                        </p:tgtEl>
                                      </p:cBhvr>
                                    </p:animEffect>
                                  </p:childTnLst>
                                </p:cTn>
                              </p:par>
                              <p:par>
                                <p:cTn id="30" presetID="22" presetClass="entr" presetSubtype="8"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5"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4533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 name="Straight Connector 6">
            <a:extLst>
              <a:ext uri="{FF2B5EF4-FFF2-40B4-BE49-F238E27FC236}">
                <a16:creationId xmlns:a16="http://schemas.microsoft.com/office/drawing/2014/main" id="{6857B06A-CDE4-4DD1-AC9E-5C99E310D9ED}"/>
              </a:ext>
            </a:extLst>
          </p:cNvPr>
          <p:cNvCxnSpPr/>
          <p:nvPr/>
        </p:nvCxnSpPr>
        <p:spPr>
          <a:xfrm>
            <a:off x="2782957" y="0"/>
            <a:ext cx="0" cy="685800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388D01-6FB3-4487-BF21-8FFEAE1FF973}"/>
              </a:ext>
            </a:extLst>
          </p:cNvPr>
          <p:cNvCxnSpPr/>
          <p:nvPr/>
        </p:nvCxnSpPr>
        <p:spPr>
          <a:xfrm>
            <a:off x="0" y="1868557"/>
            <a:ext cx="12190476"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25E4BA1-E9D4-4AC7-AB9B-A732235DE42E}"/>
              </a:ext>
            </a:extLst>
          </p:cNvPr>
          <p:cNvCxnSpPr/>
          <p:nvPr/>
        </p:nvCxnSpPr>
        <p:spPr>
          <a:xfrm>
            <a:off x="1524" y="3432314"/>
            <a:ext cx="12190476"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138400-DA69-4DDE-B305-739E159C75F1}"/>
              </a:ext>
            </a:extLst>
          </p:cNvPr>
          <p:cNvCxnSpPr/>
          <p:nvPr/>
        </p:nvCxnSpPr>
        <p:spPr>
          <a:xfrm>
            <a:off x="3048" y="4966254"/>
            <a:ext cx="12190476"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581D323-6DE6-48F0-B6E4-87B259372D27}"/>
              </a:ext>
            </a:extLst>
          </p:cNvPr>
          <p:cNvSpPr/>
          <p:nvPr/>
        </p:nvSpPr>
        <p:spPr>
          <a:xfrm>
            <a:off x="4904831" y="467146"/>
            <a:ext cx="2629030"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CNN (Convolutional Neural Network</a:t>
            </a:r>
          </a:p>
        </p:txBody>
      </p:sp>
      <p:sp>
        <p:nvSpPr>
          <p:cNvPr id="15" name="Rectangle: Rounded Corners 14">
            <a:extLst>
              <a:ext uri="{FF2B5EF4-FFF2-40B4-BE49-F238E27FC236}">
                <a16:creationId xmlns:a16="http://schemas.microsoft.com/office/drawing/2014/main" id="{785CE8B5-17F7-4724-8302-419559CE5FD5}"/>
              </a:ext>
            </a:extLst>
          </p:cNvPr>
          <p:cNvSpPr/>
          <p:nvPr/>
        </p:nvSpPr>
        <p:spPr>
          <a:xfrm>
            <a:off x="7669433" y="467146"/>
            <a:ext cx="2239880"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augmentation</a:t>
            </a:r>
          </a:p>
        </p:txBody>
      </p:sp>
      <p:sp>
        <p:nvSpPr>
          <p:cNvPr id="16" name="Rectangle: Rounded Corners 15">
            <a:extLst>
              <a:ext uri="{FF2B5EF4-FFF2-40B4-BE49-F238E27FC236}">
                <a16:creationId xmlns:a16="http://schemas.microsoft.com/office/drawing/2014/main" id="{B9E6E753-9DFA-4F59-9F4C-DB7369B4F1AE}"/>
              </a:ext>
            </a:extLst>
          </p:cNvPr>
          <p:cNvSpPr/>
          <p:nvPr/>
        </p:nvSpPr>
        <p:spPr>
          <a:xfrm>
            <a:off x="10054824" y="467146"/>
            <a:ext cx="1703167"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tf</a:t>
            </a:r>
            <a:r>
              <a:rPr lang="en-US" dirty="0">
                <a:solidFill>
                  <a:schemeClr val="bg1"/>
                </a:solidFill>
              </a:rPr>
              <a:t> dataset</a:t>
            </a:r>
          </a:p>
        </p:txBody>
      </p:sp>
      <p:sp>
        <p:nvSpPr>
          <p:cNvPr id="17" name="Rectangle: Rounded Corners 16">
            <a:extLst>
              <a:ext uri="{FF2B5EF4-FFF2-40B4-BE49-F238E27FC236}">
                <a16:creationId xmlns:a16="http://schemas.microsoft.com/office/drawing/2014/main" id="{3FE1C11E-105D-40F3-959D-D7BA9514AC02}"/>
              </a:ext>
            </a:extLst>
          </p:cNvPr>
          <p:cNvSpPr/>
          <p:nvPr/>
        </p:nvSpPr>
        <p:spPr>
          <a:xfrm>
            <a:off x="3150707" y="2128635"/>
            <a:ext cx="1598674"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tf</a:t>
            </a:r>
            <a:r>
              <a:rPr lang="en-US" dirty="0">
                <a:solidFill>
                  <a:schemeClr val="bg1"/>
                </a:solidFill>
              </a:rPr>
              <a:t> serving</a:t>
            </a:r>
          </a:p>
        </p:txBody>
      </p:sp>
      <p:sp>
        <p:nvSpPr>
          <p:cNvPr id="18" name="Rectangle: Rounded Corners 17">
            <a:extLst>
              <a:ext uri="{FF2B5EF4-FFF2-40B4-BE49-F238E27FC236}">
                <a16:creationId xmlns:a16="http://schemas.microsoft.com/office/drawing/2014/main" id="{BE1AC256-C877-4544-A716-2423E53B1AA9}"/>
              </a:ext>
            </a:extLst>
          </p:cNvPr>
          <p:cNvSpPr/>
          <p:nvPr/>
        </p:nvSpPr>
        <p:spPr>
          <a:xfrm>
            <a:off x="3150707" y="3662574"/>
            <a:ext cx="1598674"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Quantization</a:t>
            </a:r>
          </a:p>
        </p:txBody>
      </p:sp>
      <p:sp>
        <p:nvSpPr>
          <p:cNvPr id="24" name="TextBox 23">
            <a:extLst>
              <a:ext uri="{FF2B5EF4-FFF2-40B4-BE49-F238E27FC236}">
                <a16:creationId xmlns:a16="http://schemas.microsoft.com/office/drawing/2014/main" id="{D20267D1-5282-43A1-A89C-499779CB513B}"/>
              </a:ext>
            </a:extLst>
          </p:cNvPr>
          <p:cNvSpPr txBox="1"/>
          <p:nvPr/>
        </p:nvSpPr>
        <p:spPr>
          <a:xfrm>
            <a:off x="719196" y="897045"/>
            <a:ext cx="1858615" cy="400110"/>
          </a:xfrm>
          <a:prstGeom prst="rect">
            <a:avLst/>
          </a:prstGeom>
          <a:noFill/>
        </p:spPr>
        <p:txBody>
          <a:bodyPr wrap="square" rtlCol="0">
            <a:spAutoFit/>
          </a:bodyPr>
          <a:lstStyle/>
          <a:p>
            <a:r>
              <a:rPr lang="en-US" sz="2000" dirty="0">
                <a:solidFill>
                  <a:schemeClr val="bg1"/>
                </a:solidFill>
              </a:rPr>
              <a:t>Model Building</a:t>
            </a:r>
          </a:p>
        </p:txBody>
      </p:sp>
      <p:sp>
        <p:nvSpPr>
          <p:cNvPr id="25" name="TextBox 24">
            <a:extLst>
              <a:ext uri="{FF2B5EF4-FFF2-40B4-BE49-F238E27FC236}">
                <a16:creationId xmlns:a16="http://schemas.microsoft.com/office/drawing/2014/main" id="{629DC50F-5451-4A2A-BDE8-597C040120B0}"/>
              </a:ext>
            </a:extLst>
          </p:cNvPr>
          <p:cNvSpPr txBox="1"/>
          <p:nvPr/>
        </p:nvSpPr>
        <p:spPr>
          <a:xfrm>
            <a:off x="700840" y="2478639"/>
            <a:ext cx="1858615" cy="400110"/>
          </a:xfrm>
          <a:prstGeom prst="rect">
            <a:avLst/>
          </a:prstGeom>
          <a:noFill/>
        </p:spPr>
        <p:txBody>
          <a:bodyPr wrap="square" rtlCol="0">
            <a:spAutoFit/>
          </a:bodyPr>
          <a:lstStyle/>
          <a:p>
            <a:r>
              <a:rPr lang="en-US" sz="2000" dirty="0">
                <a:solidFill>
                  <a:schemeClr val="bg1"/>
                </a:solidFill>
              </a:rPr>
              <a:t>Backend Server</a:t>
            </a:r>
          </a:p>
        </p:txBody>
      </p:sp>
      <p:sp>
        <p:nvSpPr>
          <p:cNvPr id="26" name="TextBox 25">
            <a:extLst>
              <a:ext uri="{FF2B5EF4-FFF2-40B4-BE49-F238E27FC236}">
                <a16:creationId xmlns:a16="http://schemas.microsoft.com/office/drawing/2014/main" id="{340F0233-898C-49F2-8AD9-0BC0CA1040F4}"/>
              </a:ext>
            </a:extLst>
          </p:cNvPr>
          <p:cNvSpPr txBox="1"/>
          <p:nvPr/>
        </p:nvSpPr>
        <p:spPr>
          <a:xfrm>
            <a:off x="478739" y="4011304"/>
            <a:ext cx="2249675" cy="400110"/>
          </a:xfrm>
          <a:prstGeom prst="rect">
            <a:avLst/>
          </a:prstGeom>
          <a:noFill/>
        </p:spPr>
        <p:txBody>
          <a:bodyPr wrap="square" rtlCol="0">
            <a:spAutoFit/>
          </a:bodyPr>
          <a:lstStyle/>
          <a:p>
            <a:r>
              <a:rPr lang="en-US" sz="2000" dirty="0">
                <a:solidFill>
                  <a:schemeClr val="bg1"/>
                </a:solidFill>
              </a:rPr>
              <a:t>Model Optimization</a:t>
            </a:r>
          </a:p>
        </p:txBody>
      </p:sp>
      <p:sp>
        <p:nvSpPr>
          <p:cNvPr id="27" name="TextBox 26">
            <a:extLst>
              <a:ext uri="{FF2B5EF4-FFF2-40B4-BE49-F238E27FC236}">
                <a16:creationId xmlns:a16="http://schemas.microsoft.com/office/drawing/2014/main" id="{78B54D3F-84E6-4C3E-8443-AC19C2DC0E30}"/>
              </a:ext>
            </a:extLst>
          </p:cNvPr>
          <p:cNvSpPr txBox="1"/>
          <p:nvPr/>
        </p:nvSpPr>
        <p:spPr>
          <a:xfrm>
            <a:off x="482065" y="5399020"/>
            <a:ext cx="2249675" cy="1015663"/>
          </a:xfrm>
          <a:prstGeom prst="rect">
            <a:avLst/>
          </a:prstGeom>
          <a:noFill/>
        </p:spPr>
        <p:txBody>
          <a:bodyPr wrap="square" rtlCol="0">
            <a:spAutoFit/>
          </a:bodyPr>
          <a:lstStyle/>
          <a:p>
            <a:pPr algn="ctr"/>
            <a:r>
              <a:rPr lang="en-US" sz="2000" dirty="0">
                <a:solidFill>
                  <a:schemeClr val="bg1"/>
                </a:solidFill>
              </a:rPr>
              <a:t>Frontend</a:t>
            </a:r>
          </a:p>
          <a:p>
            <a:pPr algn="ctr"/>
            <a:r>
              <a:rPr lang="en-US" sz="2000" dirty="0">
                <a:solidFill>
                  <a:schemeClr val="bg1"/>
                </a:solidFill>
              </a:rPr>
              <a:t>&amp;</a:t>
            </a:r>
          </a:p>
          <a:p>
            <a:pPr algn="ctr"/>
            <a:r>
              <a:rPr lang="en-US" sz="2000" dirty="0">
                <a:solidFill>
                  <a:schemeClr val="bg1"/>
                </a:solidFill>
              </a:rPr>
              <a:t>Deployment</a:t>
            </a:r>
          </a:p>
        </p:txBody>
      </p:sp>
      <p:grpSp>
        <p:nvGrpSpPr>
          <p:cNvPr id="3" name="Group 2">
            <a:extLst>
              <a:ext uri="{FF2B5EF4-FFF2-40B4-BE49-F238E27FC236}">
                <a16:creationId xmlns:a16="http://schemas.microsoft.com/office/drawing/2014/main" id="{D70F2369-D4EB-48CC-90D3-7104BCC2A789}"/>
              </a:ext>
            </a:extLst>
          </p:cNvPr>
          <p:cNvGrpSpPr/>
          <p:nvPr/>
        </p:nvGrpSpPr>
        <p:grpSpPr>
          <a:xfrm>
            <a:off x="4971761" y="2128635"/>
            <a:ext cx="2568994" cy="1073420"/>
            <a:chOff x="4971761" y="2128635"/>
            <a:chExt cx="2568994" cy="1073420"/>
          </a:xfrm>
        </p:grpSpPr>
        <p:sp>
          <p:nvSpPr>
            <p:cNvPr id="23" name="Rectangle: Rounded Corners 22">
              <a:extLst>
                <a:ext uri="{FF2B5EF4-FFF2-40B4-BE49-F238E27FC236}">
                  <a16:creationId xmlns:a16="http://schemas.microsoft.com/office/drawing/2014/main" id="{0D13ACDE-1603-460A-985C-E978951211E9}"/>
                </a:ext>
              </a:extLst>
            </p:cNvPr>
            <p:cNvSpPr/>
            <p:nvPr/>
          </p:nvSpPr>
          <p:spPr>
            <a:xfrm>
              <a:off x="4971761" y="2128635"/>
              <a:ext cx="2568994"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9" name="Picture 28">
              <a:extLst>
                <a:ext uri="{FF2B5EF4-FFF2-40B4-BE49-F238E27FC236}">
                  <a16:creationId xmlns:a16="http://schemas.microsoft.com/office/drawing/2014/main" id="{F917C4CB-0734-4579-89FA-0F7B3C61C78B}"/>
                </a:ext>
              </a:extLst>
            </p:cNvPr>
            <p:cNvPicPr>
              <a:picLocks noChangeAspect="1"/>
            </p:cNvPicPr>
            <p:nvPr/>
          </p:nvPicPr>
          <p:blipFill>
            <a:blip r:embed="rId3"/>
            <a:stretch>
              <a:fillRect/>
            </a:stretch>
          </p:blipFill>
          <p:spPr>
            <a:xfrm>
              <a:off x="5562867" y="2383084"/>
              <a:ext cx="1502731" cy="495665"/>
            </a:xfrm>
            <a:prstGeom prst="rect">
              <a:avLst/>
            </a:prstGeom>
          </p:spPr>
        </p:pic>
      </p:grpSp>
      <p:grpSp>
        <p:nvGrpSpPr>
          <p:cNvPr id="5" name="Group 4">
            <a:extLst>
              <a:ext uri="{FF2B5EF4-FFF2-40B4-BE49-F238E27FC236}">
                <a16:creationId xmlns:a16="http://schemas.microsoft.com/office/drawing/2014/main" id="{2886439E-5266-4DE1-8566-D7CA564BC8C9}"/>
              </a:ext>
            </a:extLst>
          </p:cNvPr>
          <p:cNvGrpSpPr/>
          <p:nvPr/>
        </p:nvGrpSpPr>
        <p:grpSpPr>
          <a:xfrm>
            <a:off x="3110951" y="5341263"/>
            <a:ext cx="1670929" cy="1073420"/>
            <a:chOff x="3110951" y="5341263"/>
            <a:chExt cx="1670929" cy="1073420"/>
          </a:xfrm>
        </p:grpSpPr>
        <p:sp>
          <p:nvSpPr>
            <p:cNvPr id="19" name="Rectangle: Rounded Corners 18">
              <a:extLst>
                <a:ext uri="{FF2B5EF4-FFF2-40B4-BE49-F238E27FC236}">
                  <a16:creationId xmlns:a16="http://schemas.microsoft.com/office/drawing/2014/main" id="{77203A07-F6D5-4EFC-BA91-8BDBE468C5EB}"/>
                </a:ext>
              </a:extLst>
            </p:cNvPr>
            <p:cNvSpPr/>
            <p:nvPr/>
          </p:nvSpPr>
          <p:spPr>
            <a:xfrm>
              <a:off x="3110951" y="5341263"/>
              <a:ext cx="1670929"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1" name="Picture 30" descr="Icon&#10;&#10;Description automatically generated">
              <a:extLst>
                <a:ext uri="{FF2B5EF4-FFF2-40B4-BE49-F238E27FC236}">
                  <a16:creationId xmlns:a16="http://schemas.microsoft.com/office/drawing/2014/main" id="{D32EFC87-5735-4326-9299-51C249697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6143" y="5418898"/>
              <a:ext cx="744942" cy="744942"/>
            </a:xfrm>
            <a:prstGeom prst="rect">
              <a:avLst/>
            </a:prstGeom>
          </p:spPr>
        </p:pic>
        <p:sp>
          <p:nvSpPr>
            <p:cNvPr id="33" name="TextBox 32">
              <a:extLst>
                <a:ext uri="{FF2B5EF4-FFF2-40B4-BE49-F238E27FC236}">
                  <a16:creationId xmlns:a16="http://schemas.microsoft.com/office/drawing/2014/main" id="{F8FBB966-C6F3-4BD9-BD1B-84520B6B6CF6}"/>
                </a:ext>
              </a:extLst>
            </p:cNvPr>
            <p:cNvSpPr txBox="1"/>
            <p:nvPr/>
          </p:nvSpPr>
          <p:spPr>
            <a:xfrm>
              <a:off x="3426748" y="6077721"/>
              <a:ext cx="1023731" cy="307777"/>
            </a:xfrm>
            <a:prstGeom prst="rect">
              <a:avLst/>
            </a:prstGeom>
            <a:noFill/>
          </p:spPr>
          <p:txBody>
            <a:bodyPr wrap="square" rtlCol="0">
              <a:spAutoFit/>
            </a:bodyPr>
            <a:lstStyle/>
            <a:p>
              <a:pPr algn="ctr"/>
              <a:r>
                <a:rPr lang="en-US" sz="1400" dirty="0">
                  <a:solidFill>
                    <a:schemeClr val="bg1"/>
                  </a:solidFill>
                </a:rPr>
                <a:t>React JS</a:t>
              </a:r>
            </a:p>
          </p:txBody>
        </p:sp>
      </p:grpSp>
      <p:grpSp>
        <p:nvGrpSpPr>
          <p:cNvPr id="6" name="Group 5">
            <a:extLst>
              <a:ext uri="{FF2B5EF4-FFF2-40B4-BE49-F238E27FC236}">
                <a16:creationId xmlns:a16="http://schemas.microsoft.com/office/drawing/2014/main" id="{A9474B87-147D-4386-AEFD-FBEBDCDF510C}"/>
              </a:ext>
            </a:extLst>
          </p:cNvPr>
          <p:cNvGrpSpPr/>
          <p:nvPr/>
        </p:nvGrpSpPr>
        <p:grpSpPr>
          <a:xfrm>
            <a:off x="5010668" y="5334331"/>
            <a:ext cx="1624732" cy="1073420"/>
            <a:chOff x="5010668" y="5334331"/>
            <a:chExt cx="1624732" cy="1073420"/>
          </a:xfrm>
        </p:grpSpPr>
        <p:sp>
          <p:nvSpPr>
            <p:cNvPr id="20" name="Rectangle: Rounded Corners 19">
              <a:extLst>
                <a:ext uri="{FF2B5EF4-FFF2-40B4-BE49-F238E27FC236}">
                  <a16:creationId xmlns:a16="http://schemas.microsoft.com/office/drawing/2014/main" id="{5269F78A-8D26-479E-BBC1-CA8B3B0149B2}"/>
                </a:ext>
              </a:extLst>
            </p:cNvPr>
            <p:cNvSpPr/>
            <p:nvPr/>
          </p:nvSpPr>
          <p:spPr>
            <a:xfrm>
              <a:off x="5010668" y="5334331"/>
              <a:ext cx="1624732"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2" name="Picture 31" descr="Icon&#10;&#10;Description automatically generated">
              <a:extLst>
                <a:ext uri="{FF2B5EF4-FFF2-40B4-BE49-F238E27FC236}">
                  <a16:creationId xmlns:a16="http://schemas.microsoft.com/office/drawing/2014/main" id="{419B686F-C226-4A40-8F3D-418541ECC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563" y="5438631"/>
              <a:ext cx="744942" cy="744942"/>
            </a:xfrm>
            <a:prstGeom prst="rect">
              <a:avLst/>
            </a:prstGeom>
          </p:spPr>
        </p:pic>
        <p:sp>
          <p:nvSpPr>
            <p:cNvPr id="34" name="TextBox 33">
              <a:extLst>
                <a:ext uri="{FF2B5EF4-FFF2-40B4-BE49-F238E27FC236}">
                  <a16:creationId xmlns:a16="http://schemas.microsoft.com/office/drawing/2014/main" id="{7F2FCA55-F6EB-4DAB-976A-2EAEDB917B8F}"/>
                </a:ext>
              </a:extLst>
            </p:cNvPr>
            <p:cNvSpPr txBox="1"/>
            <p:nvPr/>
          </p:nvSpPr>
          <p:spPr>
            <a:xfrm>
              <a:off x="5237072" y="6067152"/>
              <a:ext cx="1124153" cy="307777"/>
            </a:xfrm>
            <a:prstGeom prst="rect">
              <a:avLst/>
            </a:prstGeom>
            <a:noFill/>
          </p:spPr>
          <p:txBody>
            <a:bodyPr wrap="square" rtlCol="0">
              <a:spAutoFit/>
            </a:bodyPr>
            <a:lstStyle/>
            <a:p>
              <a:pPr algn="ctr"/>
              <a:r>
                <a:rPr lang="en-US" sz="1400" dirty="0">
                  <a:solidFill>
                    <a:schemeClr val="bg1"/>
                  </a:solidFill>
                </a:rPr>
                <a:t>React Native</a:t>
              </a:r>
            </a:p>
          </p:txBody>
        </p:sp>
      </p:grpSp>
      <p:grpSp>
        <p:nvGrpSpPr>
          <p:cNvPr id="2" name="Group 1">
            <a:extLst>
              <a:ext uri="{FF2B5EF4-FFF2-40B4-BE49-F238E27FC236}">
                <a16:creationId xmlns:a16="http://schemas.microsoft.com/office/drawing/2014/main" id="{CA4CC934-6619-4499-8ACE-354490F59AE5}"/>
              </a:ext>
            </a:extLst>
          </p:cNvPr>
          <p:cNvGrpSpPr/>
          <p:nvPr/>
        </p:nvGrpSpPr>
        <p:grpSpPr>
          <a:xfrm>
            <a:off x="3150707" y="455543"/>
            <a:ext cx="1598674" cy="1085023"/>
            <a:chOff x="3150707" y="455543"/>
            <a:chExt cx="1598674" cy="1085023"/>
          </a:xfrm>
        </p:grpSpPr>
        <p:sp>
          <p:nvSpPr>
            <p:cNvPr id="13" name="Rectangle: Rounded Corners 12">
              <a:extLst>
                <a:ext uri="{FF2B5EF4-FFF2-40B4-BE49-F238E27FC236}">
                  <a16:creationId xmlns:a16="http://schemas.microsoft.com/office/drawing/2014/main" id="{B8B22EE0-1D5F-4C1C-830C-A333527F1921}"/>
                </a:ext>
              </a:extLst>
            </p:cNvPr>
            <p:cNvSpPr/>
            <p:nvPr/>
          </p:nvSpPr>
          <p:spPr>
            <a:xfrm>
              <a:off x="3150707" y="467146"/>
              <a:ext cx="1598674"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35" descr="Logo&#10;&#10;Description automatically generated">
              <a:extLst>
                <a:ext uri="{FF2B5EF4-FFF2-40B4-BE49-F238E27FC236}">
                  <a16:creationId xmlns:a16="http://schemas.microsoft.com/office/drawing/2014/main" id="{782944F3-7926-49A1-A619-23B2E2939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6748" y="455543"/>
              <a:ext cx="1111186" cy="925988"/>
            </a:xfrm>
            <a:prstGeom prst="rect">
              <a:avLst/>
            </a:prstGeom>
          </p:spPr>
        </p:pic>
      </p:grpSp>
      <p:grpSp>
        <p:nvGrpSpPr>
          <p:cNvPr id="4" name="Group 3">
            <a:extLst>
              <a:ext uri="{FF2B5EF4-FFF2-40B4-BE49-F238E27FC236}">
                <a16:creationId xmlns:a16="http://schemas.microsoft.com/office/drawing/2014/main" id="{8EB715C6-853C-44B5-88DC-3700B5FF82F3}"/>
              </a:ext>
            </a:extLst>
          </p:cNvPr>
          <p:cNvGrpSpPr/>
          <p:nvPr/>
        </p:nvGrpSpPr>
        <p:grpSpPr>
          <a:xfrm>
            <a:off x="4964867" y="3605391"/>
            <a:ext cx="2568994" cy="1211935"/>
            <a:chOff x="4964867" y="3605391"/>
            <a:chExt cx="2568994" cy="1211935"/>
          </a:xfrm>
        </p:grpSpPr>
        <p:sp>
          <p:nvSpPr>
            <p:cNvPr id="22" name="Rectangle: Rounded Corners 21">
              <a:extLst>
                <a:ext uri="{FF2B5EF4-FFF2-40B4-BE49-F238E27FC236}">
                  <a16:creationId xmlns:a16="http://schemas.microsoft.com/office/drawing/2014/main" id="{58C4A8E3-38CC-46CA-AC33-D182D676F7A6}"/>
                </a:ext>
              </a:extLst>
            </p:cNvPr>
            <p:cNvSpPr/>
            <p:nvPr/>
          </p:nvSpPr>
          <p:spPr>
            <a:xfrm>
              <a:off x="4964867" y="3662574"/>
              <a:ext cx="2568994"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Picture 37" descr="Text&#10;&#10;Description automatically generated">
              <a:extLst>
                <a:ext uri="{FF2B5EF4-FFF2-40B4-BE49-F238E27FC236}">
                  <a16:creationId xmlns:a16="http://schemas.microsoft.com/office/drawing/2014/main" id="{AABE9B1F-DFA9-43A6-8EAE-D6485B7E1A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7072" y="3605391"/>
              <a:ext cx="2097852" cy="1211935"/>
            </a:xfrm>
            <a:prstGeom prst="rect">
              <a:avLst/>
            </a:prstGeom>
          </p:spPr>
        </p:pic>
      </p:grpSp>
      <p:grpSp>
        <p:nvGrpSpPr>
          <p:cNvPr id="8" name="Group 7">
            <a:extLst>
              <a:ext uri="{FF2B5EF4-FFF2-40B4-BE49-F238E27FC236}">
                <a16:creationId xmlns:a16="http://schemas.microsoft.com/office/drawing/2014/main" id="{0F9B9CDA-F1AC-4F1B-A804-D219B6C709C5}"/>
              </a:ext>
            </a:extLst>
          </p:cNvPr>
          <p:cNvGrpSpPr/>
          <p:nvPr/>
        </p:nvGrpSpPr>
        <p:grpSpPr>
          <a:xfrm>
            <a:off x="6910384" y="5317434"/>
            <a:ext cx="2521850" cy="1073420"/>
            <a:chOff x="6910384" y="5317434"/>
            <a:chExt cx="2521850" cy="1073420"/>
          </a:xfrm>
        </p:grpSpPr>
        <p:sp>
          <p:nvSpPr>
            <p:cNvPr id="21" name="Rectangle: Rounded Corners 20">
              <a:extLst>
                <a:ext uri="{FF2B5EF4-FFF2-40B4-BE49-F238E27FC236}">
                  <a16:creationId xmlns:a16="http://schemas.microsoft.com/office/drawing/2014/main" id="{16634F92-A73A-4B0D-9890-EE8ED30CBE73}"/>
                </a:ext>
              </a:extLst>
            </p:cNvPr>
            <p:cNvSpPr/>
            <p:nvPr/>
          </p:nvSpPr>
          <p:spPr>
            <a:xfrm>
              <a:off x="6910384" y="5317434"/>
              <a:ext cx="2521850" cy="1073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0" name="Picture 39" descr="A picture containing iPod&#10;&#10;Description automatically generated">
              <a:extLst>
                <a:ext uri="{FF2B5EF4-FFF2-40B4-BE49-F238E27FC236}">
                  <a16:creationId xmlns:a16="http://schemas.microsoft.com/office/drawing/2014/main" id="{F3A24240-4F30-4582-8DE2-3C5A3562F6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2" y="5321885"/>
              <a:ext cx="908472" cy="841955"/>
            </a:xfrm>
            <a:prstGeom prst="rect">
              <a:avLst/>
            </a:prstGeom>
          </p:spPr>
        </p:pic>
        <p:sp>
          <p:nvSpPr>
            <p:cNvPr id="41" name="TextBox 40">
              <a:extLst>
                <a:ext uri="{FF2B5EF4-FFF2-40B4-BE49-F238E27FC236}">
                  <a16:creationId xmlns:a16="http://schemas.microsoft.com/office/drawing/2014/main" id="{9B313D6D-BEFE-444A-A100-58E02429579C}"/>
                </a:ext>
              </a:extLst>
            </p:cNvPr>
            <p:cNvSpPr txBox="1"/>
            <p:nvPr/>
          </p:nvSpPr>
          <p:spPr>
            <a:xfrm>
              <a:off x="7372660" y="6029684"/>
              <a:ext cx="1624730" cy="307777"/>
            </a:xfrm>
            <a:prstGeom prst="rect">
              <a:avLst/>
            </a:prstGeom>
            <a:noFill/>
          </p:spPr>
          <p:txBody>
            <a:bodyPr wrap="square" rtlCol="0">
              <a:spAutoFit/>
            </a:bodyPr>
            <a:lstStyle/>
            <a:p>
              <a:pPr algn="ctr"/>
              <a:r>
                <a:rPr lang="en-US" sz="1400" dirty="0">
                  <a:solidFill>
                    <a:schemeClr val="bg1"/>
                  </a:solidFill>
                </a:rPr>
                <a:t>Deployment to GCP</a:t>
              </a:r>
            </a:p>
          </p:txBody>
        </p:sp>
      </p:grpSp>
    </p:spTree>
    <p:extLst>
      <p:ext uri="{BB962C8B-B14F-4D97-AF65-F5344CB8AC3E}">
        <p14:creationId xmlns:p14="http://schemas.microsoft.com/office/powerpoint/2010/main" val="49293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left)">
                                      <p:cBhvr>
                                        <p:cTn id="7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5"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526785" y="858443"/>
          <a:ext cx="1586" cy="1190"/>
        </p:xfrm>
        <a:graphic>
          <a:graphicData uri="http://schemas.openxmlformats.org/presentationml/2006/ole">
            <mc:AlternateContent xmlns:mc="http://schemas.openxmlformats.org/markup-compatibility/2006">
              <mc:Choice xmlns:v="urn:schemas-microsoft-com:vml" Requires="v">
                <p:oleObj spid="_x0000_s5176" name="think-cell Slide" r:id="rId5" imgW="270" imgH="270" progId="TCLayout.ActiveDocument.1">
                  <p:embed/>
                </p:oleObj>
              </mc:Choice>
              <mc:Fallback>
                <p:oleObj name="think-cell Slide" r:id="rId5" imgW="270" imgH="270" progId="TCLayout.ActiveDocument.1">
                  <p:embed/>
                  <p:pic>
                    <p:nvPicPr>
                      <p:cNvPr id="22" name="Object 21" hidden="1"/>
                      <p:cNvPicPr/>
                      <p:nvPr/>
                    </p:nvPicPr>
                    <p:blipFill>
                      <a:blip r:embed="rId6"/>
                      <a:stretch>
                        <a:fillRect/>
                      </a:stretch>
                    </p:blipFill>
                    <p:spPr>
                      <a:xfrm>
                        <a:off x="1526785" y="858443"/>
                        <a:ext cx="1586" cy="1190"/>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75371FED-A3FC-4D15-8CC6-968C9DC28B0A}"/>
              </a:ext>
            </a:extLst>
          </p:cNvPr>
          <p:cNvSpPr>
            <a:spLocks noGrp="1"/>
          </p:cNvSpPr>
          <p:nvPr>
            <p:ph type="title"/>
          </p:nvPr>
        </p:nvSpPr>
        <p:spPr/>
        <p:txBody>
          <a:bodyPr>
            <a:normAutofit fontScale="90000"/>
          </a:bodyPr>
          <a:lstStyle/>
          <a:p>
            <a:r>
              <a:rPr lang="en-US" b="1" dirty="0">
                <a:latin typeface="Graphik" panose="020B0503030202060203" pitchFamily="34" charset="0"/>
              </a:rPr>
              <a:t>Future farming system facing huge challenge</a:t>
            </a:r>
          </a:p>
        </p:txBody>
      </p:sp>
      <p:sp>
        <p:nvSpPr>
          <p:cNvPr id="8" name="Rectangle 7">
            <a:extLst>
              <a:ext uri="{FF2B5EF4-FFF2-40B4-BE49-F238E27FC236}">
                <a16:creationId xmlns:a16="http://schemas.microsoft.com/office/drawing/2014/main" id="{837557A9-C58B-4FDE-B6C9-197AB849ABCC}"/>
              </a:ext>
            </a:extLst>
          </p:cNvPr>
          <p:cNvSpPr/>
          <p:nvPr/>
        </p:nvSpPr>
        <p:spPr>
          <a:xfrm>
            <a:off x="739937" y="1237456"/>
            <a:ext cx="5140601" cy="1515403"/>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Agriculture</a:t>
            </a:r>
            <a:r>
              <a:rPr lang="en-US" dirty="0"/>
              <a:t> </a:t>
            </a:r>
          </a:p>
          <a:p>
            <a:pPr marL="285750" indent="-285750">
              <a:buFontTx/>
              <a:buChar char="-"/>
            </a:pPr>
            <a:r>
              <a:rPr lang="en-US" dirty="0"/>
              <a:t>Agriculture sector is the foundation of the world</a:t>
            </a:r>
          </a:p>
          <a:p>
            <a:pPr marL="285750" indent="-285750">
              <a:buFontTx/>
              <a:buChar char="-"/>
            </a:pPr>
            <a:r>
              <a:rPr lang="en-US" dirty="0"/>
              <a:t>Mainstay occupations in many countries </a:t>
            </a:r>
          </a:p>
          <a:p>
            <a:pPr marL="285750" indent="-285750">
              <a:buFontTx/>
              <a:buChar char="-"/>
            </a:pPr>
            <a:r>
              <a:rPr lang="en-US" dirty="0"/>
              <a:t>80% of Livelihood depends on this</a:t>
            </a:r>
          </a:p>
        </p:txBody>
      </p:sp>
      <p:sp>
        <p:nvSpPr>
          <p:cNvPr id="9" name="Rectangle 8">
            <a:extLst>
              <a:ext uri="{FF2B5EF4-FFF2-40B4-BE49-F238E27FC236}">
                <a16:creationId xmlns:a16="http://schemas.microsoft.com/office/drawing/2014/main" id="{317C506B-CAF4-40BE-A1A0-D4CB2C6812CF}"/>
              </a:ext>
            </a:extLst>
          </p:cNvPr>
          <p:cNvSpPr/>
          <p:nvPr/>
        </p:nvSpPr>
        <p:spPr>
          <a:xfrm>
            <a:off x="739936" y="2886693"/>
            <a:ext cx="5140601" cy="1514640"/>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Rising Population</a:t>
            </a:r>
          </a:p>
          <a:p>
            <a:pPr marL="285750" indent="-285750">
              <a:buFontTx/>
              <a:buChar char="-"/>
            </a:pPr>
            <a:r>
              <a:rPr lang="en-US" dirty="0"/>
              <a:t>UN projection: increase from </a:t>
            </a:r>
            <a:r>
              <a:rPr lang="en-US" b="1" dirty="0"/>
              <a:t>7.5 billion to 9.7 billion</a:t>
            </a:r>
            <a:r>
              <a:rPr lang="en-US" dirty="0"/>
              <a:t> by </a:t>
            </a:r>
            <a:r>
              <a:rPr lang="en-US" b="1" dirty="0"/>
              <a:t>2050</a:t>
            </a:r>
          </a:p>
          <a:p>
            <a:pPr marL="285750" indent="-285750">
              <a:buFontTx/>
              <a:buChar char="-"/>
            </a:pPr>
            <a:endParaRPr lang="en-US" b="1" dirty="0"/>
          </a:p>
          <a:p>
            <a:endParaRPr lang="en-US" dirty="0"/>
          </a:p>
        </p:txBody>
      </p:sp>
      <p:sp>
        <p:nvSpPr>
          <p:cNvPr id="10" name="Rectangle 9">
            <a:extLst>
              <a:ext uri="{FF2B5EF4-FFF2-40B4-BE49-F238E27FC236}">
                <a16:creationId xmlns:a16="http://schemas.microsoft.com/office/drawing/2014/main" id="{B18684D8-7215-40D8-9FB7-9E79204DEE8C}"/>
              </a:ext>
            </a:extLst>
          </p:cNvPr>
          <p:cNvSpPr/>
          <p:nvPr/>
        </p:nvSpPr>
        <p:spPr>
          <a:xfrm>
            <a:off x="739939" y="4509615"/>
            <a:ext cx="5140598" cy="1515404"/>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More pressure on land</a:t>
            </a:r>
          </a:p>
          <a:p>
            <a:pPr marL="285750" indent="-285750">
              <a:buFontTx/>
              <a:buChar char="-"/>
            </a:pPr>
            <a:r>
              <a:rPr lang="en-US" dirty="0"/>
              <a:t>Decline arable land</a:t>
            </a:r>
          </a:p>
          <a:p>
            <a:pPr marL="285750" indent="-285750">
              <a:buFontTx/>
              <a:buChar char="-"/>
            </a:pPr>
            <a:r>
              <a:rPr lang="en-US" dirty="0"/>
              <a:t>1 ACRE per person 1961</a:t>
            </a:r>
          </a:p>
          <a:p>
            <a:pPr marL="285750" indent="-285750">
              <a:buFontTx/>
              <a:buChar char="-"/>
            </a:pPr>
            <a:r>
              <a:rPr lang="en-US" dirty="0"/>
              <a:t>Less than 1/3 ACRE per person in 2050</a:t>
            </a:r>
          </a:p>
          <a:p>
            <a:pPr marL="285750" indent="-285750">
              <a:buFontTx/>
              <a:buChar char="-"/>
            </a:pPr>
            <a:r>
              <a:rPr lang="en-US" dirty="0"/>
              <a:t>Do more with less</a:t>
            </a:r>
          </a:p>
        </p:txBody>
      </p:sp>
      <p:sp>
        <p:nvSpPr>
          <p:cNvPr id="11" name="Rectangle 10">
            <a:extLst>
              <a:ext uri="{FF2B5EF4-FFF2-40B4-BE49-F238E27FC236}">
                <a16:creationId xmlns:a16="http://schemas.microsoft.com/office/drawing/2014/main" id="{5CED1E60-9FBE-4C8A-82B6-895FCAFA92DB}"/>
              </a:ext>
            </a:extLst>
          </p:cNvPr>
          <p:cNvSpPr/>
          <p:nvPr/>
        </p:nvSpPr>
        <p:spPr>
          <a:xfrm>
            <a:off x="6428432" y="2886693"/>
            <a:ext cx="5140601" cy="1515402"/>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Survey:</a:t>
            </a:r>
          </a:p>
          <a:p>
            <a:pPr marL="285750" indent="-285750">
              <a:buFontTx/>
              <a:buChar char="-"/>
            </a:pPr>
            <a:r>
              <a:rPr lang="en-US" dirty="0"/>
              <a:t>Food production to be increased by </a:t>
            </a:r>
            <a:r>
              <a:rPr lang="en-US" b="1" dirty="0"/>
              <a:t>60%</a:t>
            </a:r>
            <a:r>
              <a:rPr lang="en-US" dirty="0"/>
              <a:t> to feed additional 2 billion people</a:t>
            </a:r>
          </a:p>
          <a:p>
            <a:pPr marL="285750" indent="-285750">
              <a:buFontTx/>
              <a:buChar char="-"/>
            </a:pPr>
            <a:endParaRPr lang="en-US" dirty="0"/>
          </a:p>
          <a:p>
            <a:pPr marL="285750" indent="-285750">
              <a:buFontTx/>
              <a:buChar char="-"/>
            </a:pPr>
            <a:endParaRPr lang="en-US" dirty="0"/>
          </a:p>
        </p:txBody>
      </p:sp>
      <p:sp>
        <p:nvSpPr>
          <p:cNvPr id="12" name="Rectangle 11">
            <a:extLst>
              <a:ext uri="{FF2B5EF4-FFF2-40B4-BE49-F238E27FC236}">
                <a16:creationId xmlns:a16="http://schemas.microsoft.com/office/drawing/2014/main" id="{3CCABC42-D593-4909-85BF-F9384F2C9B6C}"/>
              </a:ext>
            </a:extLst>
          </p:cNvPr>
          <p:cNvSpPr/>
          <p:nvPr/>
        </p:nvSpPr>
        <p:spPr>
          <a:xfrm>
            <a:off x="6428432" y="1237456"/>
            <a:ext cx="5140601" cy="1535223"/>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Rising Animal Protein consumption:</a:t>
            </a:r>
          </a:p>
          <a:p>
            <a:pPr marL="285750" indent="-285750">
              <a:buFontTx/>
              <a:buChar char="-"/>
            </a:pPr>
            <a:r>
              <a:rPr lang="en-US" dirty="0"/>
              <a:t>9% in 1965</a:t>
            </a:r>
          </a:p>
          <a:p>
            <a:pPr marL="285750" indent="-285750">
              <a:buFontTx/>
              <a:buChar char="-"/>
            </a:pPr>
            <a:r>
              <a:rPr lang="en-US" dirty="0"/>
              <a:t>14% in 2030</a:t>
            </a:r>
          </a:p>
          <a:p>
            <a:pPr marL="285750" indent="-285750">
              <a:buFontTx/>
              <a:buChar char="-"/>
            </a:pPr>
            <a:endParaRPr lang="en-US" dirty="0"/>
          </a:p>
          <a:p>
            <a:pPr marL="285750" indent="-285750">
              <a:buFontTx/>
              <a:buChar char="-"/>
            </a:pPr>
            <a:endParaRPr lang="en-US" dirty="0"/>
          </a:p>
        </p:txBody>
      </p:sp>
      <p:sp>
        <p:nvSpPr>
          <p:cNvPr id="13" name="Rectangle 12">
            <a:extLst>
              <a:ext uri="{FF2B5EF4-FFF2-40B4-BE49-F238E27FC236}">
                <a16:creationId xmlns:a16="http://schemas.microsoft.com/office/drawing/2014/main" id="{8C0D0A30-99A8-4BA6-9909-370D4B0FE670}"/>
              </a:ext>
            </a:extLst>
          </p:cNvPr>
          <p:cNvSpPr/>
          <p:nvPr/>
        </p:nvSpPr>
        <p:spPr>
          <a:xfrm>
            <a:off x="6428433" y="4509615"/>
            <a:ext cx="5140601" cy="1535223"/>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Traditional Methods:</a:t>
            </a:r>
          </a:p>
          <a:p>
            <a:pPr marL="285750" indent="-285750">
              <a:buFontTx/>
              <a:buChar char="-"/>
            </a:pPr>
            <a:r>
              <a:rPr lang="en-US" dirty="0"/>
              <a:t>Not enough</a:t>
            </a:r>
          </a:p>
          <a:p>
            <a:pPr marL="285750" indent="-285750">
              <a:buFontTx/>
              <a:buChar char="-"/>
            </a:pPr>
            <a:r>
              <a:rPr lang="en-US" dirty="0"/>
              <a:t>Huge demands</a:t>
            </a:r>
          </a:p>
          <a:p>
            <a:pPr marL="285750" indent="-285750">
              <a:buFontTx/>
              <a:buChar char="-"/>
            </a:pPr>
            <a:r>
              <a:rPr lang="en-US" dirty="0"/>
              <a:t>Supply is getting harder</a:t>
            </a:r>
          </a:p>
          <a:p>
            <a:pPr marL="285750" indent="-285750">
              <a:buFontTx/>
              <a:buChar char="-"/>
            </a:pPr>
            <a:endParaRPr lang="en-US" dirty="0"/>
          </a:p>
        </p:txBody>
      </p:sp>
    </p:spTree>
    <p:extLst>
      <p:ext uri="{BB962C8B-B14F-4D97-AF65-F5344CB8AC3E}">
        <p14:creationId xmlns:p14="http://schemas.microsoft.com/office/powerpoint/2010/main" val="87056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FD7D9F-8E9C-4189-A224-DAB13ABECFF9}"/>
              </a:ext>
            </a:extLst>
          </p:cNvPr>
          <p:cNvPicPr>
            <a:picLocks noChangeAspect="1"/>
          </p:cNvPicPr>
          <p:nvPr/>
        </p:nvPicPr>
        <p:blipFill rotWithShape="1">
          <a:blip r:embed="rId3"/>
          <a:srcRect t="15009" b="4920"/>
          <a:stretch/>
        </p:blipFill>
        <p:spPr>
          <a:xfrm>
            <a:off x="20" y="10"/>
            <a:ext cx="12191980" cy="6857990"/>
          </a:xfrm>
          <a:prstGeom prst="rect">
            <a:avLst/>
          </a:prstGeom>
        </p:spPr>
      </p:pic>
      <p:sp>
        <p:nvSpPr>
          <p:cNvPr id="12"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9035378-1F74-47CF-8B55-681061DE2F58}"/>
              </a:ext>
            </a:extLst>
          </p:cNvPr>
          <p:cNvSpPr txBox="1">
            <a:spLocks/>
          </p:cNvSpPr>
          <p:nvPr/>
        </p:nvSpPr>
        <p:spPr>
          <a:xfrm>
            <a:off x="1112520" y="2508164"/>
            <a:ext cx="9966960" cy="1560320"/>
          </a:xfrm>
          <a:prstGeom prst="rect">
            <a:avLst/>
          </a:prstGeom>
        </p:spPr>
        <p:txBody>
          <a:bodyPr vert="horz" lIns="91440" tIns="45720" rIns="91440" bIns="45720" rtlCol="0" anchor="ctr" anchorCtr="0">
            <a:normAutofit/>
          </a:bodyPr>
          <a:lstStyle>
            <a:lvl1pPr algn="l" defTabSz="1734634" rtl="0" eaLnBrk="1" latinLnBrk="0" hangingPunct="1">
              <a:lnSpc>
                <a:spcPct val="80000"/>
              </a:lnSpc>
              <a:spcBef>
                <a:spcPct val="0"/>
              </a:spcBef>
              <a:buNone/>
              <a:defRPr sz="3200" b="0" i="0" kern="1200" cap="all" spc="-133" baseline="0">
                <a:solidFill>
                  <a:schemeClr val="accent4"/>
                </a:solidFill>
                <a:latin typeface="Arial Black" charset="0"/>
                <a:ea typeface="Arial Black" charset="0"/>
                <a:cs typeface="Arial Black" charset="0"/>
              </a:defRPr>
            </a:lvl1pPr>
          </a:lstStyle>
          <a:p>
            <a:pPr marL="0" marR="0" lvl="0" indent="0" algn="ctr" defTabSz="914400" fontAlgn="auto">
              <a:lnSpc>
                <a:spcPct val="90000"/>
              </a:lnSpc>
              <a:spcAft>
                <a:spcPts val="600"/>
              </a:spcAft>
              <a:buClrTx/>
              <a:buSzTx/>
              <a:tabLst/>
              <a:defRPr/>
            </a:pPr>
            <a:r>
              <a:rPr lang="en-US" sz="4900" b="1" spc="-400" dirty="0">
                <a:solidFill>
                  <a:schemeClr val="bg1"/>
                </a:solidFill>
                <a:latin typeface="Graphik" panose="020B0503030202060203" pitchFamily="34" charset="0"/>
                <a:ea typeface="+mj-ea"/>
                <a:cs typeface="+mj-cs"/>
              </a:rPr>
              <a:t>DEMO</a:t>
            </a:r>
            <a:endParaRPr kumimoji="0" lang="en-US" sz="4900" b="1" i="0" u="none" strike="noStrike" cap="all" spc="-400" normalizeH="0" baseline="0" noProof="0" dirty="0">
              <a:ln>
                <a:noFill/>
              </a:ln>
              <a:solidFill>
                <a:schemeClr val="bg1"/>
              </a:solidFill>
              <a:effectLst/>
              <a:uLnTx/>
              <a:uFillTx/>
              <a:latin typeface="Graphik" panose="020B0503030202060203" pitchFamily="34" charset="0"/>
              <a:ea typeface="+mj-ea"/>
              <a:cs typeface="+mj-cs"/>
            </a:endParaRPr>
          </a:p>
        </p:txBody>
      </p:sp>
    </p:spTree>
    <p:extLst>
      <p:ext uri="{BB962C8B-B14F-4D97-AF65-F5344CB8AC3E}">
        <p14:creationId xmlns:p14="http://schemas.microsoft.com/office/powerpoint/2010/main" val="2144867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45330"/>
        </a:solidFill>
        <a:effectLst/>
      </p:bgPr>
    </p:bg>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2089BC1C-7411-4DF8-AF7B-E323BA4AAF5B}"/>
              </a:ext>
            </a:extLst>
          </p:cNvPr>
          <p:cNvPicPr>
            <a:picLocks noChangeAspect="1"/>
          </p:cNvPicPr>
          <p:nvPr/>
        </p:nvPicPr>
        <p:blipFill>
          <a:blip r:embed="rId2"/>
          <a:stretch>
            <a:fillRect/>
          </a:stretch>
        </p:blipFill>
        <p:spPr>
          <a:xfrm>
            <a:off x="457200" y="623697"/>
            <a:ext cx="11277600" cy="5610606"/>
          </a:xfrm>
          <a:prstGeom prst="rect">
            <a:avLst/>
          </a:prstGeom>
        </p:spPr>
      </p:pic>
    </p:spTree>
    <p:extLst>
      <p:ext uri="{BB962C8B-B14F-4D97-AF65-F5344CB8AC3E}">
        <p14:creationId xmlns:p14="http://schemas.microsoft.com/office/powerpoint/2010/main" val="209157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45330"/>
        </a:solidFill>
        <a:effectLst/>
      </p:bgPr>
    </p:bg>
    <p:spTree>
      <p:nvGrpSpPr>
        <p:cNvPr id="1" name=""/>
        <p:cNvGrpSpPr/>
        <p:nvPr/>
      </p:nvGrpSpPr>
      <p:grpSpPr>
        <a:xfrm>
          <a:off x="0" y="0"/>
          <a:ext cx="0" cy="0"/>
          <a:chOff x="0" y="0"/>
          <a:chExt cx="0" cy="0"/>
        </a:xfrm>
      </p:grpSpPr>
      <p:pic>
        <p:nvPicPr>
          <p:cNvPr id="2" name="Picture 1" descr="A person with his mouth open&#10;&#10;Description automatically generated with low confidence">
            <a:extLst>
              <a:ext uri="{FF2B5EF4-FFF2-40B4-BE49-F238E27FC236}">
                <a16:creationId xmlns:a16="http://schemas.microsoft.com/office/drawing/2014/main" id="{764251EF-7713-479D-B0D1-61809867784F}"/>
              </a:ext>
            </a:extLst>
          </p:cNvPr>
          <p:cNvPicPr>
            <a:picLocks noChangeAspect="1"/>
          </p:cNvPicPr>
          <p:nvPr/>
        </p:nvPicPr>
        <p:blipFill rotWithShape="1">
          <a:blip r:embed="rId2"/>
          <a:srcRect t="5143" b="745"/>
          <a:stretch/>
        </p:blipFill>
        <p:spPr>
          <a:xfrm>
            <a:off x="450963" y="590638"/>
            <a:ext cx="11290074" cy="5950174"/>
          </a:xfrm>
          <a:prstGeom prst="rect">
            <a:avLst/>
          </a:prstGeom>
          <a:solidFill>
            <a:schemeClr val="bg1"/>
          </a:solidFill>
        </p:spPr>
      </p:pic>
      <p:sp>
        <p:nvSpPr>
          <p:cNvPr id="3" name="Oval 2">
            <a:extLst>
              <a:ext uri="{FF2B5EF4-FFF2-40B4-BE49-F238E27FC236}">
                <a16:creationId xmlns:a16="http://schemas.microsoft.com/office/drawing/2014/main" id="{39BBEAE1-D0A1-4191-8006-CFDA818C2356}"/>
              </a:ext>
            </a:extLst>
          </p:cNvPr>
          <p:cNvSpPr/>
          <p:nvPr/>
        </p:nvSpPr>
        <p:spPr>
          <a:xfrm>
            <a:off x="10992834" y="5802113"/>
            <a:ext cx="664924" cy="6649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75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DA978A0-2832-4FB6-BA12-E9D65C33E738}"/>
              </a:ext>
            </a:extLst>
          </p:cNvPr>
          <p:cNvPicPr>
            <a:picLocks noChangeAspect="1"/>
          </p:cNvPicPr>
          <p:nvPr/>
        </p:nvPicPr>
        <p:blipFill rotWithShape="1">
          <a:blip r:embed="rId3"/>
          <a:srcRect l="871" r="1" b="1"/>
          <a:stretch/>
        </p:blipFill>
        <p:spPr>
          <a:xfrm>
            <a:off x="20" y="1282"/>
            <a:ext cx="12191980" cy="6856718"/>
          </a:xfrm>
          <a:prstGeom prst="rect">
            <a:avLst/>
          </a:prstGeom>
        </p:spPr>
      </p:pic>
      <p:sp>
        <p:nvSpPr>
          <p:cNvPr id="2" name="Oval 1">
            <a:extLst>
              <a:ext uri="{FF2B5EF4-FFF2-40B4-BE49-F238E27FC236}">
                <a16:creationId xmlns:a16="http://schemas.microsoft.com/office/drawing/2014/main" id="{BC5B1774-DE94-49D8-8686-AA0306200454}"/>
              </a:ext>
            </a:extLst>
          </p:cNvPr>
          <p:cNvSpPr/>
          <p:nvPr/>
        </p:nvSpPr>
        <p:spPr>
          <a:xfrm>
            <a:off x="11512489" y="6164386"/>
            <a:ext cx="664924" cy="6649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795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EFF44A-1DE7-445E-86FA-4D2747B6D6D7}"/>
              </a:ext>
            </a:extLst>
          </p:cNvPr>
          <p:cNvPicPr>
            <a:picLocks noChangeAspect="1"/>
          </p:cNvPicPr>
          <p:nvPr/>
        </p:nvPicPr>
        <p:blipFill>
          <a:blip r:embed="rId3"/>
          <a:stretch>
            <a:fillRect/>
          </a:stretch>
        </p:blipFill>
        <p:spPr>
          <a:xfrm>
            <a:off x="0" y="0"/>
            <a:ext cx="12198339" cy="6858000"/>
          </a:xfrm>
          <a:prstGeom prst="rect">
            <a:avLst/>
          </a:prstGeom>
        </p:spPr>
      </p:pic>
      <p:sp>
        <p:nvSpPr>
          <p:cNvPr id="2" name="Rectangle 1">
            <a:extLst>
              <a:ext uri="{FF2B5EF4-FFF2-40B4-BE49-F238E27FC236}">
                <a16:creationId xmlns:a16="http://schemas.microsoft.com/office/drawing/2014/main" id="{5F9D5C11-33E6-48C0-B561-6C892C707027}"/>
              </a:ext>
            </a:extLst>
          </p:cNvPr>
          <p:cNvSpPr/>
          <p:nvPr/>
        </p:nvSpPr>
        <p:spPr>
          <a:xfrm>
            <a:off x="10884876" y="5152292"/>
            <a:ext cx="1148862" cy="1547446"/>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083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E324D-7D89-49B7-97B8-19976D3F0A4E}"/>
              </a:ext>
            </a:extLst>
          </p:cNvPr>
          <p:cNvPicPr>
            <a:picLocks noChangeAspect="1"/>
          </p:cNvPicPr>
          <p:nvPr/>
        </p:nvPicPr>
        <p:blipFill>
          <a:blip r:embed="rId3"/>
          <a:stretch>
            <a:fillRect/>
          </a:stretch>
        </p:blipFill>
        <p:spPr>
          <a:xfrm>
            <a:off x="0" y="0"/>
            <a:ext cx="12265492" cy="6858000"/>
          </a:xfrm>
          <a:prstGeom prst="rect">
            <a:avLst/>
          </a:prstGeom>
        </p:spPr>
      </p:pic>
      <p:sp>
        <p:nvSpPr>
          <p:cNvPr id="4" name="Oval 3">
            <a:extLst>
              <a:ext uri="{FF2B5EF4-FFF2-40B4-BE49-F238E27FC236}">
                <a16:creationId xmlns:a16="http://schemas.microsoft.com/office/drawing/2014/main" id="{A36B8A85-DF5C-4DE4-98D7-50A0893E6535}"/>
              </a:ext>
            </a:extLst>
          </p:cNvPr>
          <p:cNvSpPr/>
          <p:nvPr/>
        </p:nvSpPr>
        <p:spPr>
          <a:xfrm>
            <a:off x="11571514" y="6089354"/>
            <a:ext cx="620486" cy="6204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5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7A010-22D6-4A8C-B0EA-B4240431B88F}"/>
              </a:ext>
            </a:extLst>
          </p:cNvPr>
          <p:cNvPicPr>
            <a:picLocks noChangeAspect="1"/>
          </p:cNvPicPr>
          <p:nvPr/>
        </p:nvPicPr>
        <p:blipFill>
          <a:blip r:embed="rId3"/>
          <a:stretch>
            <a:fillRect/>
          </a:stretch>
        </p:blipFill>
        <p:spPr>
          <a:xfrm>
            <a:off x="0" y="0"/>
            <a:ext cx="12302696" cy="6858000"/>
          </a:xfrm>
          <a:prstGeom prst="rect">
            <a:avLst/>
          </a:prstGeom>
        </p:spPr>
      </p:pic>
      <p:sp>
        <p:nvSpPr>
          <p:cNvPr id="4" name="Oval 3">
            <a:extLst>
              <a:ext uri="{FF2B5EF4-FFF2-40B4-BE49-F238E27FC236}">
                <a16:creationId xmlns:a16="http://schemas.microsoft.com/office/drawing/2014/main" id="{1BC3D9AB-27CB-43D8-BB1B-7DE5CAE98B70}"/>
              </a:ext>
            </a:extLst>
          </p:cNvPr>
          <p:cNvSpPr/>
          <p:nvPr/>
        </p:nvSpPr>
        <p:spPr>
          <a:xfrm>
            <a:off x="11571514" y="6089354"/>
            <a:ext cx="620486" cy="6204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281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8AC014-72D6-493D-BED6-09D639FB262B}"/>
              </a:ext>
            </a:extLst>
          </p:cNvPr>
          <p:cNvPicPr>
            <a:picLocks noChangeAspect="1"/>
          </p:cNvPicPr>
          <p:nvPr/>
        </p:nvPicPr>
        <p:blipFill>
          <a:blip r:embed="rId3"/>
          <a:stretch>
            <a:fillRect/>
          </a:stretch>
        </p:blipFill>
        <p:spPr>
          <a:xfrm>
            <a:off x="-23698" y="0"/>
            <a:ext cx="12239397" cy="6858000"/>
          </a:xfrm>
          <a:prstGeom prst="rect">
            <a:avLst/>
          </a:prstGeom>
        </p:spPr>
      </p:pic>
      <p:sp>
        <p:nvSpPr>
          <p:cNvPr id="4" name="Oval 3">
            <a:extLst>
              <a:ext uri="{FF2B5EF4-FFF2-40B4-BE49-F238E27FC236}">
                <a16:creationId xmlns:a16="http://schemas.microsoft.com/office/drawing/2014/main" id="{190DCCF1-AA23-4DE9-8A09-90E587E17E5A}"/>
              </a:ext>
            </a:extLst>
          </p:cNvPr>
          <p:cNvSpPr/>
          <p:nvPr/>
        </p:nvSpPr>
        <p:spPr>
          <a:xfrm>
            <a:off x="11326190" y="5851567"/>
            <a:ext cx="865809" cy="86580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8860F9-9EFE-4FCB-BC07-375071F4A2F7}"/>
              </a:ext>
            </a:extLst>
          </p:cNvPr>
          <p:cNvSpPr txBox="1"/>
          <p:nvPr/>
        </p:nvSpPr>
        <p:spPr>
          <a:xfrm>
            <a:off x="865808" y="0"/>
            <a:ext cx="10460382" cy="923330"/>
          </a:xfrm>
          <a:prstGeom prst="rect">
            <a:avLst/>
          </a:prstGeom>
          <a:noFill/>
          <a:ln>
            <a:noFill/>
          </a:ln>
        </p:spPr>
        <p:txBody>
          <a:bodyPr wrap="square" lIns="0" tIns="182880" rIns="731520" bIns="182880" rtlCol="0">
            <a:spAutoFit/>
          </a:bodyPr>
          <a:lstStyle/>
          <a:p>
            <a:pPr algn="ctr"/>
            <a:r>
              <a:rPr lang="en-US" sz="3600" dirty="0">
                <a:solidFill>
                  <a:schemeClr val="bg1"/>
                </a:solidFill>
                <a:latin typeface="Graphik" panose="020B0503030202060203" pitchFamily="34" charset="0"/>
              </a:rPr>
              <a:t>Prefetch</a:t>
            </a:r>
          </a:p>
        </p:txBody>
      </p:sp>
    </p:spTree>
    <p:extLst>
      <p:ext uri="{BB962C8B-B14F-4D97-AF65-F5344CB8AC3E}">
        <p14:creationId xmlns:p14="http://schemas.microsoft.com/office/powerpoint/2010/main" val="3401047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3D603-89DD-43BD-96A0-3B3C080897A5}"/>
              </a:ext>
            </a:extLst>
          </p:cNvPr>
          <p:cNvPicPr>
            <a:picLocks noChangeAspect="1"/>
          </p:cNvPicPr>
          <p:nvPr/>
        </p:nvPicPr>
        <p:blipFill>
          <a:blip r:embed="rId3"/>
          <a:stretch>
            <a:fillRect/>
          </a:stretch>
        </p:blipFill>
        <p:spPr>
          <a:xfrm>
            <a:off x="0" y="0"/>
            <a:ext cx="12244774" cy="6858000"/>
          </a:xfrm>
          <a:prstGeom prst="rect">
            <a:avLst/>
          </a:prstGeom>
        </p:spPr>
      </p:pic>
      <p:sp>
        <p:nvSpPr>
          <p:cNvPr id="4" name="Oval 3">
            <a:extLst>
              <a:ext uri="{FF2B5EF4-FFF2-40B4-BE49-F238E27FC236}">
                <a16:creationId xmlns:a16="http://schemas.microsoft.com/office/drawing/2014/main" id="{190DCCF1-AA23-4DE9-8A09-90E587E17E5A}"/>
              </a:ext>
            </a:extLst>
          </p:cNvPr>
          <p:cNvSpPr/>
          <p:nvPr/>
        </p:nvSpPr>
        <p:spPr>
          <a:xfrm>
            <a:off x="11326191" y="5885610"/>
            <a:ext cx="865809" cy="86580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8860F9-9EFE-4FCB-BC07-375071F4A2F7}"/>
              </a:ext>
            </a:extLst>
          </p:cNvPr>
          <p:cNvSpPr txBox="1"/>
          <p:nvPr/>
        </p:nvSpPr>
        <p:spPr>
          <a:xfrm>
            <a:off x="865809" y="0"/>
            <a:ext cx="10460382" cy="923330"/>
          </a:xfrm>
          <a:prstGeom prst="rect">
            <a:avLst/>
          </a:prstGeom>
          <a:noFill/>
          <a:ln>
            <a:noFill/>
          </a:ln>
        </p:spPr>
        <p:txBody>
          <a:bodyPr wrap="square" lIns="0" tIns="182880" rIns="731520" bIns="182880" rtlCol="0">
            <a:spAutoFit/>
          </a:bodyPr>
          <a:lstStyle/>
          <a:p>
            <a:pPr algn="ctr"/>
            <a:r>
              <a:rPr lang="en-US" sz="3600" dirty="0">
                <a:solidFill>
                  <a:schemeClr val="bg1"/>
                </a:solidFill>
                <a:latin typeface="Graphik" panose="020B0503030202060203" pitchFamily="34" charset="0"/>
              </a:rPr>
              <a:t>Prefetch</a:t>
            </a:r>
          </a:p>
        </p:txBody>
      </p:sp>
    </p:spTree>
    <p:extLst>
      <p:ext uri="{BB962C8B-B14F-4D97-AF65-F5344CB8AC3E}">
        <p14:creationId xmlns:p14="http://schemas.microsoft.com/office/powerpoint/2010/main" val="1896389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D65DC3-9BC5-4AF5-BA68-82C22D182B5A}"/>
              </a:ext>
            </a:extLst>
          </p:cNvPr>
          <p:cNvPicPr>
            <a:picLocks noChangeAspect="1"/>
          </p:cNvPicPr>
          <p:nvPr/>
        </p:nvPicPr>
        <p:blipFill>
          <a:blip r:embed="rId2"/>
          <a:stretch>
            <a:fillRect/>
          </a:stretch>
        </p:blipFill>
        <p:spPr>
          <a:xfrm>
            <a:off x="-35858" y="0"/>
            <a:ext cx="12263718" cy="6858000"/>
          </a:xfrm>
          <a:prstGeom prst="rect">
            <a:avLst/>
          </a:prstGeom>
        </p:spPr>
      </p:pic>
      <p:sp>
        <p:nvSpPr>
          <p:cNvPr id="4" name="Oval 3">
            <a:extLst>
              <a:ext uri="{FF2B5EF4-FFF2-40B4-BE49-F238E27FC236}">
                <a16:creationId xmlns:a16="http://schemas.microsoft.com/office/drawing/2014/main" id="{A2652609-43CF-43E6-B980-7027C32A1730}"/>
              </a:ext>
            </a:extLst>
          </p:cNvPr>
          <p:cNvSpPr/>
          <p:nvPr/>
        </p:nvSpPr>
        <p:spPr>
          <a:xfrm>
            <a:off x="11308605" y="5950316"/>
            <a:ext cx="865809" cy="86580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A1A45E-83E2-41AC-961A-D8067BFEE3CB}"/>
              </a:ext>
            </a:extLst>
          </p:cNvPr>
          <p:cNvSpPr txBox="1"/>
          <p:nvPr/>
        </p:nvSpPr>
        <p:spPr>
          <a:xfrm>
            <a:off x="865809" y="474345"/>
            <a:ext cx="10460382" cy="923330"/>
          </a:xfrm>
          <a:prstGeom prst="rect">
            <a:avLst/>
          </a:prstGeom>
          <a:noFill/>
          <a:ln>
            <a:noFill/>
          </a:ln>
        </p:spPr>
        <p:txBody>
          <a:bodyPr wrap="square" lIns="0" tIns="182880" rIns="731520" bIns="182880" rtlCol="0">
            <a:spAutoFit/>
          </a:bodyPr>
          <a:lstStyle/>
          <a:p>
            <a:pPr algn="ctr"/>
            <a:r>
              <a:rPr lang="en-US" sz="3600" dirty="0">
                <a:solidFill>
                  <a:schemeClr val="bg1"/>
                </a:solidFill>
                <a:latin typeface="Graphik" panose="020B0503030202060203" pitchFamily="34" charset="0"/>
              </a:rPr>
              <a:t>Prefetch</a:t>
            </a:r>
          </a:p>
        </p:txBody>
      </p:sp>
    </p:spTree>
    <p:extLst>
      <p:ext uri="{BB962C8B-B14F-4D97-AF65-F5344CB8AC3E}">
        <p14:creationId xmlns:p14="http://schemas.microsoft.com/office/powerpoint/2010/main" val="59694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526785" y="858443"/>
          <a:ext cx="1586" cy="1190"/>
        </p:xfrm>
        <a:graphic>
          <a:graphicData uri="http://schemas.openxmlformats.org/presentationml/2006/ole">
            <mc:AlternateContent xmlns:mc="http://schemas.openxmlformats.org/markup-compatibility/2006">
              <mc:Choice xmlns:v="urn:schemas-microsoft-com:vml" Requires="v">
                <p:oleObj spid="_x0000_s3131" name="think-cell Slide" r:id="rId5" imgW="270" imgH="270" progId="TCLayout.ActiveDocument.1">
                  <p:embed/>
                </p:oleObj>
              </mc:Choice>
              <mc:Fallback>
                <p:oleObj name="think-cell Slide" r:id="rId5" imgW="270" imgH="270" progId="TCLayout.ActiveDocument.1">
                  <p:embed/>
                  <p:pic>
                    <p:nvPicPr>
                      <p:cNvPr id="22" name="Object 21" hidden="1"/>
                      <p:cNvPicPr/>
                      <p:nvPr/>
                    </p:nvPicPr>
                    <p:blipFill>
                      <a:blip r:embed="rId6"/>
                      <a:stretch>
                        <a:fillRect/>
                      </a:stretch>
                    </p:blipFill>
                    <p:spPr>
                      <a:xfrm>
                        <a:off x="1526785" y="858443"/>
                        <a:ext cx="1586" cy="1190"/>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75371FED-A3FC-4D15-8CC6-968C9DC28B0A}"/>
              </a:ext>
            </a:extLst>
          </p:cNvPr>
          <p:cNvSpPr>
            <a:spLocks noGrp="1"/>
          </p:cNvSpPr>
          <p:nvPr>
            <p:ph type="title"/>
          </p:nvPr>
        </p:nvSpPr>
        <p:spPr/>
        <p:txBody>
          <a:bodyPr>
            <a:normAutofit fontScale="90000"/>
          </a:bodyPr>
          <a:lstStyle/>
          <a:p>
            <a:r>
              <a:rPr lang="en-US" b="1" dirty="0">
                <a:latin typeface="Graphik" panose="020B0503030202060203" pitchFamily="34" charset="0"/>
              </a:rPr>
              <a:t>Future farming system facing huge challenge</a:t>
            </a:r>
          </a:p>
        </p:txBody>
      </p:sp>
      <p:sp>
        <p:nvSpPr>
          <p:cNvPr id="11" name="Rectangle 10">
            <a:extLst>
              <a:ext uri="{FF2B5EF4-FFF2-40B4-BE49-F238E27FC236}">
                <a16:creationId xmlns:a16="http://schemas.microsoft.com/office/drawing/2014/main" id="{5CED1E60-9FBE-4C8A-82B6-895FCAFA92DB}"/>
              </a:ext>
            </a:extLst>
          </p:cNvPr>
          <p:cNvSpPr/>
          <p:nvPr/>
        </p:nvSpPr>
        <p:spPr>
          <a:xfrm>
            <a:off x="6301157" y="1273429"/>
            <a:ext cx="5315572" cy="2328833"/>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Artificial Intelligence:</a:t>
            </a:r>
          </a:p>
          <a:p>
            <a:pPr marL="285750" indent="-285750">
              <a:buFontTx/>
              <a:buChar char="-"/>
            </a:pPr>
            <a:r>
              <a:rPr lang="en-US" dirty="0"/>
              <a:t>Steadily emerging</a:t>
            </a:r>
          </a:p>
          <a:p>
            <a:pPr marL="285750" indent="-285750">
              <a:buFontTx/>
              <a:buChar char="-"/>
            </a:pPr>
            <a:r>
              <a:rPr lang="en-US" dirty="0"/>
              <a:t>Technology evolutions are  improving the productivity</a:t>
            </a:r>
          </a:p>
          <a:p>
            <a:pPr marL="285750" indent="-285750">
              <a:buFontTx/>
              <a:buChar char="-"/>
            </a:pPr>
            <a:r>
              <a:rPr lang="en-US" dirty="0"/>
              <a:t>Industry is turning to AI technologies</a:t>
            </a:r>
          </a:p>
          <a:p>
            <a:pPr marL="285750" indent="-285750">
              <a:buFontTx/>
              <a:buChar char="-"/>
            </a:pPr>
            <a:endParaRPr lang="en-US" dirty="0"/>
          </a:p>
          <a:p>
            <a:pPr marL="285750" indent="-285750">
              <a:buFontTx/>
              <a:buChar char="-"/>
            </a:pPr>
            <a:endParaRPr lang="en-US" dirty="0"/>
          </a:p>
        </p:txBody>
      </p:sp>
      <p:sp>
        <p:nvSpPr>
          <p:cNvPr id="12" name="Rectangle 11">
            <a:extLst>
              <a:ext uri="{FF2B5EF4-FFF2-40B4-BE49-F238E27FC236}">
                <a16:creationId xmlns:a16="http://schemas.microsoft.com/office/drawing/2014/main" id="{BFA9D624-A577-4697-B5CF-9B7E7C68D171}"/>
              </a:ext>
            </a:extLst>
          </p:cNvPr>
          <p:cNvSpPr/>
          <p:nvPr/>
        </p:nvSpPr>
        <p:spPr>
          <a:xfrm>
            <a:off x="575271" y="1273430"/>
            <a:ext cx="5315573" cy="2328831"/>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Current challenge:</a:t>
            </a:r>
            <a:endParaRPr lang="en-US" dirty="0"/>
          </a:p>
          <a:p>
            <a:pPr marL="285750" indent="-285750">
              <a:buFontTx/>
              <a:buChar char="-"/>
            </a:pPr>
            <a:r>
              <a:rPr lang="en-US" dirty="0"/>
              <a:t>Increase the global food production to 60% by 2050</a:t>
            </a:r>
          </a:p>
          <a:p>
            <a:pPr marL="285750" indent="-285750">
              <a:buFontTx/>
              <a:buChar char="-"/>
            </a:pPr>
            <a:r>
              <a:rPr lang="en-US" dirty="0"/>
              <a:t>Supply is getting harder</a:t>
            </a:r>
          </a:p>
          <a:p>
            <a:pPr marL="285750" indent="-285750">
              <a:buFontTx/>
              <a:buChar char="-"/>
            </a:pPr>
            <a:r>
              <a:rPr lang="en-US" dirty="0"/>
              <a:t>Harder to maintain yields</a:t>
            </a:r>
          </a:p>
          <a:p>
            <a:pPr marL="285750" indent="-285750">
              <a:buFontTx/>
              <a:buChar char="-"/>
            </a:pPr>
            <a:r>
              <a:rPr lang="en-US" dirty="0"/>
              <a:t>Harder to grow certain crops</a:t>
            </a:r>
          </a:p>
          <a:p>
            <a:pPr marL="285750" indent="-285750">
              <a:buFontTx/>
              <a:buChar char="-"/>
            </a:pPr>
            <a:endParaRPr lang="en-US" dirty="0"/>
          </a:p>
        </p:txBody>
      </p:sp>
      <p:sp>
        <p:nvSpPr>
          <p:cNvPr id="13" name="Rectangle 12">
            <a:extLst>
              <a:ext uri="{FF2B5EF4-FFF2-40B4-BE49-F238E27FC236}">
                <a16:creationId xmlns:a16="http://schemas.microsoft.com/office/drawing/2014/main" id="{3BE9ED71-0C87-463B-8A70-319B9C4132CC}"/>
              </a:ext>
            </a:extLst>
          </p:cNvPr>
          <p:cNvSpPr/>
          <p:nvPr/>
        </p:nvSpPr>
        <p:spPr>
          <a:xfrm>
            <a:off x="6301157" y="3704634"/>
            <a:ext cx="5315572" cy="2675925"/>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AI Powered solutions will enable farmers:</a:t>
            </a:r>
          </a:p>
          <a:p>
            <a:pPr marL="285750" indent="-285750">
              <a:buFontTx/>
              <a:buChar char="-"/>
            </a:pPr>
            <a:r>
              <a:rPr lang="en-US" dirty="0"/>
              <a:t>Optimized</a:t>
            </a:r>
          </a:p>
          <a:p>
            <a:pPr marL="285750" indent="-285750">
              <a:buFontTx/>
              <a:buChar char="-"/>
            </a:pPr>
            <a:r>
              <a:rPr lang="en-US" dirty="0"/>
              <a:t>Flawlessly execute every decision on the farm</a:t>
            </a:r>
          </a:p>
          <a:p>
            <a:pPr marL="285750" indent="-285750">
              <a:buFontTx/>
              <a:buChar char="-"/>
            </a:pPr>
            <a:r>
              <a:rPr lang="en-US" dirty="0"/>
              <a:t>Produce things in a sustainable manner</a:t>
            </a:r>
          </a:p>
          <a:p>
            <a:pPr marL="285750" indent="-285750">
              <a:buFontTx/>
              <a:buChar char="-"/>
            </a:pPr>
            <a:r>
              <a:rPr lang="en-US" dirty="0"/>
              <a:t>Improve quality</a:t>
            </a:r>
          </a:p>
          <a:p>
            <a:pPr marL="285750" indent="-285750">
              <a:buFontTx/>
              <a:buChar char="-"/>
            </a:pPr>
            <a:r>
              <a:rPr lang="en-US" dirty="0"/>
              <a:t>Faster go-to-market</a:t>
            </a:r>
          </a:p>
          <a:p>
            <a:pPr marL="285750" indent="-285750">
              <a:buFontTx/>
              <a:buChar char="-"/>
            </a:pPr>
            <a:endParaRPr lang="en-US" dirty="0"/>
          </a:p>
        </p:txBody>
      </p:sp>
      <p:sp>
        <p:nvSpPr>
          <p:cNvPr id="8" name="Rectangle 7">
            <a:extLst>
              <a:ext uri="{FF2B5EF4-FFF2-40B4-BE49-F238E27FC236}">
                <a16:creationId xmlns:a16="http://schemas.microsoft.com/office/drawing/2014/main" id="{6AC7CFBB-0CDB-41F8-B6E9-F394F03C62B9}"/>
              </a:ext>
            </a:extLst>
          </p:cNvPr>
          <p:cNvSpPr/>
          <p:nvPr/>
        </p:nvSpPr>
        <p:spPr>
          <a:xfrm>
            <a:off x="575271" y="3704634"/>
            <a:ext cx="5315573" cy="2675925"/>
          </a:xfrm>
          <a:prstGeom prst="rect">
            <a:avLst/>
          </a:prstGeom>
          <a:solidFill>
            <a:srgbClr val="445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Farmers and Argo Companies:</a:t>
            </a:r>
          </a:p>
          <a:p>
            <a:pPr marL="285750" indent="-285750">
              <a:buFontTx/>
              <a:buChar char="-"/>
            </a:pPr>
            <a:r>
              <a:rPr lang="en-US" dirty="0"/>
              <a:t>Newer ways</a:t>
            </a:r>
          </a:p>
          <a:p>
            <a:pPr marL="285750" indent="-285750">
              <a:buFontTx/>
              <a:buChar char="-"/>
            </a:pPr>
            <a:r>
              <a:rPr lang="en-US" dirty="0"/>
              <a:t>Increase productions</a:t>
            </a:r>
          </a:p>
          <a:p>
            <a:pPr marL="285750" indent="-285750">
              <a:buFontTx/>
              <a:buChar char="-"/>
            </a:pPr>
            <a:r>
              <a:rPr lang="en-US" dirty="0"/>
              <a:t>Reduce waste</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42212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79CC0-0DED-4DD3-8FB1-8F21F48E4D42}"/>
              </a:ext>
            </a:extLst>
          </p:cNvPr>
          <p:cNvPicPr>
            <a:picLocks noChangeAspect="1"/>
          </p:cNvPicPr>
          <p:nvPr/>
        </p:nvPicPr>
        <p:blipFill>
          <a:blip r:embed="rId3"/>
          <a:stretch>
            <a:fillRect/>
          </a:stretch>
        </p:blipFill>
        <p:spPr>
          <a:xfrm>
            <a:off x="-94593" y="-73572"/>
            <a:ext cx="12286593" cy="6951626"/>
          </a:xfrm>
          <a:prstGeom prst="rect">
            <a:avLst/>
          </a:prstGeom>
        </p:spPr>
      </p:pic>
      <p:sp>
        <p:nvSpPr>
          <p:cNvPr id="4" name="Oval 3">
            <a:extLst>
              <a:ext uri="{FF2B5EF4-FFF2-40B4-BE49-F238E27FC236}">
                <a16:creationId xmlns:a16="http://schemas.microsoft.com/office/drawing/2014/main" id="{0CFF59BA-2B88-4952-BFC3-C3FC3F063149}"/>
              </a:ext>
            </a:extLst>
          </p:cNvPr>
          <p:cNvSpPr/>
          <p:nvPr/>
        </p:nvSpPr>
        <p:spPr>
          <a:xfrm>
            <a:off x="11448446" y="6092791"/>
            <a:ext cx="620486" cy="6204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14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4B7F8-759B-4C44-B17A-101D72ECDD50}"/>
              </a:ext>
            </a:extLst>
          </p:cNvPr>
          <p:cNvPicPr>
            <a:picLocks noChangeAspect="1"/>
          </p:cNvPicPr>
          <p:nvPr/>
        </p:nvPicPr>
        <p:blipFill>
          <a:blip r:embed="rId3"/>
          <a:stretch>
            <a:fillRect/>
          </a:stretch>
        </p:blipFill>
        <p:spPr>
          <a:xfrm>
            <a:off x="0" y="0"/>
            <a:ext cx="12192000" cy="6908038"/>
          </a:xfrm>
          <a:prstGeom prst="rect">
            <a:avLst/>
          </a:prstGeom>
        </p:spPr>
      </p:pic>
      <p:sp>
        <p:nvSpPr>
          <p:cNvPr id="5" name="TextBox 4">
            <a:extLst>
              <a:ext uri="{FF2B5EF4-FFF2-40B4-BE49-F238E27FC236}">
                <a16:creationId xmlns:a16="http://schemas.microsoft.com/office/drawing/2014/main" id="{D744426B-34BE-498D-BA49-9E7566B0ADE3}"/>
              </a:ext>
            </a:extLst>
          </p:cNvPr>
          <p:cNvSpPr txBox="1"/>
          <p:nvPr/>
        </p:nvSpPr>
        <p:spPr>
          <a:xfrm>
            <a:off x="865809" y="105068"/>
            <a:ext cx="10460382" cy="923330"/>
          </a:xfrm>
          <a:prstGeom prst="rect">
            <a:avLst/>
          </a:prstGeom>
          <a:noFill/>
          <a:ln>
            <a:noFill/>
          </a:ln>
        </p:spPr>
        <p:txBody>
          <a:bodyPr wrap="square" lIns="0" tIns="182880" rIns="731520" bIns="182880" rtlCol="0">
            <a:spAutoFit/>
          </a:bodyPr>
          <a:lstStyle/>
          <a:p>
            <a:pPr algn="ctr"/>
            <a:r>
              <a:rPr lang="en-US" sz="3600" dirty="0">
                <a:solidFill>
                  <a:schemeClr val="bg1"/>
                </a:solidFill>
                <a:latin typeface="Graphik" panose="020B0503030202060203" pitchFamily="34" charset="0"/>
              </a:rPr>
              <a:t>Prefetch</a:t>
            </a:r>
          </a:p>
        </p:txBody>
      </p:sp>
      <p:sp>
        <p:nvSpPr>
          <p:cNvPr id="6" name="Rectangle 5">
            <a:extLst>
              <a:ext uri="{FF2B5EF4-FFF2-40B4-BE49-F238E27FC236}">
                <a16:creationId xmlns:a16="http://schemas.microsoft.com/office/drawing/2014/main" id="{1278DB88-308A-45D3-827F-964E9B4F4948}"/>
              </a:ext>
            </a:extLst>
          </p:cNvPr>
          <p:cNvSpPr/>
          <p:nvPr/>
        </p:nvSpPr>
        <p:spPr>
          <a:xfrm>
            <a:off x="10902461" y="5205486"/>
            <a:ext cx="1148862" cy="1547446"/>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0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3AB82-9109-434B-B600-03653F5E315B}"/>
              </a:ext>
            </a:extLst>
          </p:cNvPr>
          <p:cNvPicPr>
            <a:picLocks noChangeAspect="1"/>
          </p:cNvPicPr>
          <p:nvPr/>
        </p:nvPicPr>
        <p:blipFill>
          <a:blip r:embed="rId3"/>
          <a:stretch>
            <a:fillRect/>
          </a:stretch>
        </p:blipFill>
        <p:spPr>
          <a:xfrm>
            <a:off x="0" y="-28868"/>
            <a:ext cx="12315340" cy="6886868"/>
          </a:xfrm>
          <a:prstGeom prst="rect">
            <a:avLst/>
          </a:prstGeom>
        </p:spPr>
      </p:pic>
      <p:sp>
        <p:nvSpPr>
          <p:cNvPr id="4" name="Oval 3">
            <a:extLst>
              <a:ext uri="{FF2B5EF4-FFF2-40B4-BE49-F238E27FC236}">
                <a16:creationId xmlns:a16="http://schemas.microsoft.com/office/drawing/2014/main" id="{D0D207DC-AE5D-4709-BA33-C2F27F4D4006}"/>
              </a:ext>
            </a:extLst>
          </p:cNvPr>
          <p:cNvSpPr/>
          <p:nvPr/>
        </p:nvSpPr>
        <p:spPr>
          <a:xfrm>
            <a:off x="11361361" y="5904266"/>
            <a:ext cx="865809" cy="86580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925F80-2CA4-4119-BDEF-2C3800B6613B}"/>
              </a:ext>
            </a:extLst>
          </p:cNvPr>
          <p:cNvSpPr txBox="1"/>
          <p:nvPr/>
        </p:nvSpPr>
        <p:spPr>
          <a:xfrm>
            <a:off x="865809" y="0"/>
            <a:ext cx="10460382" cy="923330"/>
          </a:xfrm>
          <a:prstGeom prst="rect">
            <a:avLst/>
          </a:prstGeom>
          <a:noFill/>
          <a:ln>
            <a:noFill/>
          </a:ln>
        </p:spPr>
        <p:txBody>
          <a:bodyPr wrap="square" lIns="0" tIns="182880" rIns="731520" bIns="182880" rtlCol="0">
            <a:spAutoFit/>
          </a:bodyPr>
          <a:lstStyle/>
          <a:p>
            <a:pPr algn="ctr"/>
            <a:r>
              <a:rPr lang="en-US" sz="3600" dirty="0">
                <a:solidFill>
                  <a:schemeClr val="bg1"/>
                </a:solidFill>
                <a:latin typeface="Graphik" panose="020B0503030202060203" pitchFamily="34" charset="0"/>
              </a:rPr>
              <a:t>Cache</a:t>
            </a:r>
          </a:p>
        </p:txBody>
      </p:sp>
    </p:spTree>
    <p:extLst>
      <p:ext uri="{BB962C8B-B14F-4D97-AF65-F5344CB8AC3E}">
        <p14:creationId xmlns:p14="http://schemas.microsoft.com/office/powerpoint/2010/main" val="1523716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98816-9EEF-4011-AC50-1201DCCE816D}"/>
              </a:ext>
            </a:extLst>
          </p:cNvPr>
          <p:cNvPicPr>
            <a:picLocks noChangeAspect="1"/>
          </p:cNvPicPr>
          <p:nvPr/>
        </p:nvPicPr>
        <p:blipFill>
          <a:blip r:embed="rId3"/>
          <a:stretch>
            <a:fillRect/>
          </a:stretch>
        </p:blipFill>
        <p:spPr>
          <a:xfrm>
            <a:off x="0" y="0"/>
            <a:ext cx="12192000" cy="6858717"/>
          </a:xfrm>
          <a:prstGeom prst="rect">
            <a:avLst/>
          </a:prstGeom>
        </p:spPr>
      </p:pic>
      <p:sp>
        <p:nvSpPr>
          <p:cNvPr id="2" name="Oval 1">
            <a:extLst>
              <a:ext uri="{FF2B5EF4-FFF2-40B4-BE49-F238E27FC236}">
                <a16:creationId xmlns:a16="http://schemas.microsoft.com/office/drawing/2014/main" id="{0016E1F2-06D0-465A-B030-F9B26169F078}"/>
              </a:ext>
            </a:extLst>
          </p:cNvPr>
          <p:cNvSpPr/>
          <p:nvPr/>
        </p:nvSpPr>
        <p:spPr>
          <a:xfrm>
            <a:off x="11326190" y="5974627"/>
            <a:ext cx="719271" cy="7192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817E3B-02C5-4858-B9BC-D4E072697A01}"/>
              </a:ext>
            </a:extLst>
          </p:cNvPr>
          <p:cNvSpPr txBox="1"/>
          <p:nvPr/>
        </p:nvSpPr>
        <p:spPr>
          <a:xfrm>
            <a:off x="865809" y="0"/>
            <a:ext cx="10460382" cy="923330"/>
          </a:xfrm>
          <a:prstGeom prst="rect">
            <a:avLst/>
          </a:prstGeom>
          <a:noFill/>
          <a:ln>
            <a:noFill/>
          </a:ln>
        </p:spPr>
        <p:txBody>
          <a:bodyPr wrap="square" lIns="0" tIns="182880" rIns="731520" bIns="182880" rtlCol="0">
            <a:spAutoFit/>
          </a:bodyPr>
          <a:lstStyle/>
          <a:p>
            <a:pPr algn="ctr"/>
            <a:r>
              <a:rPr lang="en-US" sz="3600" dirty="0">
                <a:solidFill>
                  <a:schemeClr val="bg1"/>
                </a:solidFill>
                <a:latin typeface="Graphik" panose="020B0503030202060203" pitchFamily="34" charset="0"/>
              </a:rPr>
              <a:t>Cache</a:t>
            </a:r>
          </a:p>
        </p:txBody>
      </p:sp>
    </p:spTree>
    <p:extLst>
      <p:ext uri="{BB962C8B-B14F-4D97-AF65-F5344CB8AC3E}">
        <p14:creationId xmlns:p14="http://schemas.microsoft.com/office/powerpoint/2010/main" val="2821087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46163E55-6D68-4787-A90B-9C7E59537685}"/>
              </a:ext>
            </a:extLst>
          </p:cNvPr>
          <p:cNvPicPr>
            <a:picLocks noChangeAspect="1"/>
          </p:cNvPicPr>
          <p:nvPr/>
        </p:nvPicPr>
        <p:blipFill rotWithShape="1">
          <a:blip r:embed="rId3"/>
          <a:srcRect t="6351" b="692"/>
          <a:stretch/>
        </p:blipFill>
        <p:spPr>
          <a:xfrm>
            <a:off x="385396" y="434761"/>
            <a:ext cx="11421208" cy="6423239"/>
          </a:xfrm>
          <a:prstGeom prst="rect">
            <a:avLst/>
          </a:prstGeom>
        </p:spPr>
      </p:pic>
      <p:sp>
        <p:nvSpPr>
          <p:cNvPr id="4" name="Oval 3">
            <a:extLst>
              <a:ext uri="{FF2B5EF4-FFF2-40B4-BE49-F238E27FC236}">
                <a16:creationId xmlns:a16="http://schemas.microsoft.com/office/drawing/2014/main" id="{25FF3D27-0C4D-4CC8-BD3E-E6E5DA41B526}"/>
              </a:ext>
            </a:extLst>
          </p:cNvPr>
          <p:cNvSpPr/>
          <p:nvPr/>
        </p:nvSpPr>
        <p:spPr>
          <a:xfrm>
            <a:off x="10710728" y="5822722"/>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B6B94E-E2E6-4755-B7DC-D65A1957B1D7}"/>
              </a:ext>
            </a:extLst>
          </p:cNvPr>
          <p:cNvSpPr txBox="1"/>
          <p:nvPr/>
        </p:nvSpPr>
        <p:spPr>
          <a:xfrm>
            <a:off x="865809" y="0"/>
            <a:ext cx="10460382" cy="923330"/>
          </a:xfrm>
          <a:prstGeom prst="rect">
            <a:avLst/>
          </a:prstGeom>
          <a:noFill/>
          <a:ln>
            <a:noFill/>
          </a:ln>
        </p:spPr>
        <p:txBody>
          <a:bodyPr wrap="square" lIns="0" tIns="182880" rIns="731520" bIns="182880" rtlCol="0">
            <a:spAutoFit/>
          </a:bodyPr>
          <a:lstStyle/>
          <a:p>
            <a:pPr algn="ctr"/>
            <a:r>
              <a:rPr lang="en-US" sz="3600" dirty="0">
                <a:latin typeface="Graphik" panose="020B0503030202060203" pitchFamily="34" charset="0"/>
              </a:rPr>
              <a:t>Data Augmentation</a:t>
            </a:r>
          </a:p>
        </p:txBody>
      </p:sp>
    </p:spTree>
    <p:extLst>
      <p:ext uri="{BB962C8B-B14F-4D97-AF65-F5344CB8AC3E}">
        <p14:creationId xmlns:p14="http://schemas.microsoft.com/office/powerpoint/2010/main" val="4260871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C08EF0F-05CB-455A-AD76-1FF08792B7BA}"/>
              </a:ext>
            </a:extLst>
          </p:cNvPr>
          <p:cNvSpPr/>
          <p:nvPr/>
        </p:nvSpPr>
        <p:spPr>
          <a:xfrm>
            <a:off x="10513174" y="5808653"/>
            <a:ext cx="651782" cy="6517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3FBE7A6-EC19-432A-9D8F-E0F88DA497AF}"/>
              </a:ext>
            </a:extLst>
          </p:cNvPr>
          <p:cNvCxnSpPr>
            <a:cxnSpLocks/>
          </p:cNvCxnSpPr>
          <p:nvPr/>
        </p:nvCxnSpPr>
        <p:spPr>
          <a:xfrm flipH="1">
            <a:off x="10184007" y="6115220"/>
            <a:ext cx="793047" cy="0"/>
          </a:xfrm>
          <a:prstGeom prst="line">
            <a:avLst/>
          </a:prstGeom>
          <a:ln w="28575">
            <a:solidFill>
              <a:srgbClr val="AAA48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EAE8607-5FE6-4A58-B82B-0C3EBD03B8DA}"/>
              </a:ext>
            </a:extLst>
          </p:cNvPr>
          <p:cNvPicPr>
            <a:picLocks noChangeAspect="1"/>
          </p:cNvPicPr>
          <p:nvPr/>
        </p:nvPicPr>
        <p:blipFill>
          <a:blip r:embed="rId2"/>
          <a:stretch>
            <a:fillRect/>
          </a:stretch>
        </p:blipFill>
        <p:spPr>
          <a:xfrm>
            <a:off x="0" y="0"/>
            <a:ext cx="12192000" cy="6858000"/>
          </a:xfrm>
          <a:prstGeom prst="rect">
            <a:avLst/>
          </a:prstGeom>
        </p:spPr>
      </p:pic>
      <p:sp>
        <p:nvSpPr>
          <p:cNvPr id="8" name="Oval 7">
            <a:extLst>
              <a:ext uri="{FF2B5EF4-FFF2-40B4-BE49-F238E27FC236}">
                <a16:creationId xmlns:a16="http://schemas.microsoft.com/office/drawing/2014/main" id="{E943221A-7728-4A10-A95A-29D85CC6660D}"/>
              </a:ext>
            </a:extLst>
          </p:cNvPr>
          <p:cNvSpPr/>
          <p:nvPr/>
        </p:nvSpPr>
        <p:spPr>
          <a:xfrm>
            <a:off x="11521109" y="6187351"/>
            <a:ext cx="651782" cy="651782"/>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954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D5C34-DD6C-48DC-9CF4-18F4DF1239B2}"/>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3818B9F1-05AF-4B44-90B3-8E72276EC033}"/>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611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9FAD0-63BF-4584-A7F4-379E4AB87D78}"/>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C3D0DBBD-A205-4D08-AEBD-3F04BC6E36B0}"/>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048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38FFBD-47B0-4B98-AEBA-E174CE395DA9}"/>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7F3712B4-CE6D-4CB7-BA16-984EF7559A51}"/>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616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22726-28BC-477E-9359-D3F13320C2A3}"/>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08AA52CE-6CD1-4761-8E7C-42F51E0F7CD6}"/>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13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750E-D8FF-41D9-8BE2-EA4E57AF817F}"/>
              </a:ext>
            </a:extLst>
          </p:cNvPr>
          <p:cNvSpPr>
            <a:spLocks noGrp="1"/>
          </p:cNvSpPr>
          <p:nvPr>
            <p:ph type="title"/>
          </p:nvPr>
        </p:nvSpPr>
        <p:spPr/>
        <p:txBody>
          <a:bodyPr/>
          <a:lstStyle/>
          <a:p>
            <a:r>
              <a:rPr lang="en-US" b="1" dirty="0">
                <a:latin typeface="Graphik" panose="020B0503030202060203" pitchFamily="34" charset="0"/>
              </a:rPr>
              <a:t>Artificial Intelligence in Agriculture</a:t>
            </a:r>
            <a:endParaRPr lang="en-US" dirty="0"/>
          </a:p>
        </p:txBody>
      </p:sp>
      <p:sp>
        <p:nvSpPr>
          <p:cNvPr id="6" name="TextBox 5">
            <a:extLst>
              <a:ext uri="{FF2B5EF4-FFF2-40B4-BE49-F238E27FC236}">
                <a16:creationId xmlns:a16="http://schemas.microsoft.com/office/drawing/2014/main" id="{2E9E47DE-6885-4D13-8755-72605AC56451}"/>
              </a:ext>
            </a:extLst>
          </p:cNvPr>
          <p:cNvSpPr txBox="1"/>
          <p:nvPr/>
        </p:nvSpPr>
        <p:spPr>
          <a:xfrm>
            <a:off x="1534886" y="2216221"/>
            <a:ext cx="9470571" cy="1384995"/>
          </a:xfrm>
          <a:prstGeom prst="rect">
            <a:avLst/>
          </a:prstGeom>
          <a:noFill/>
        </p:spPr>
        <p:txBody>
          <a:bodyPr wrap="square">
            <a:spAutoFit/>
          </a:bodyPr>
          <a:lstStyle/>
          <a:p>
            <a:r>
              <a:rPr lang="en-US" sz="2800" b="0" i="1" dirty="0">
                <a:effectLst/>
                <a:latin typeface="Georgia" panose="02040502050405020303" pitchFamily="18" charset="0"/>
              </a:rPr>
              <a:t>The Market study report stated that the global Artificial Intelligence (AI) in Agriculture market size is expected to reach 1550 million US$ by the end of 2025.</a:t>
            </a:r>
            <a:endParaRPr lang="en-US" sz="2800" dirty="0"/>
          </a:p>
        </p:txBody>
      </p:sp>
    </p:spTree>
    <p:extLst>
      <p:ext uri="{BB962C8B-B14F-4D97-AF65-F5344CB8AC3E}">
        <p14:creationId xmlns:p14="http://schemas.microsoft.com/office/powerpoint/2010/main" val="3979322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496A2-A015-4F4A-9CAA-CAB55A8DA3C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562B3D74-644C-428B-B935-71C7CDF24CF9}"/>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565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6CF55-1A56-45A7-91FD-65187F1B282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D8322C8D-3BFD-4969-9107-0CFE1340F83F}"/>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342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178E1-7976-4DDB-BCBC-104556C49B39}"/>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A5273E8A-C436-4C9D-887D-503C06CC8F2E}"/>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83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4F0E79-9A15-4F1B-9425-2A5E7B7B9F95}"/>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730821-597A-4908-97C5-52545AFDBA3A}"/>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342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D87D1-81CF-49E6-9CB7-309C82B10A3F}"/>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3D30D202-2717-477E-B930-BF2F5DD04ADC}"/>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79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1395C-0D70-449D-9659-437837768D66}"/>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9F5BD8C9-DC6C-4BCA-89DC-6A73BE29FBE8}"/>
              </a:ext>
            </a:extLst>
          </p:cNvPr>
          <p:cNvSpPr/>
          <p:nvPr/>
        </p:nvSpPr>
        <p:spPr>
          <a:xfrm>
            <a:off x="11203099" y="6033220"/>
            <a:ext cx="824780" cy="824780"/>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151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6E69E-7DC2-4919-8151-933D9163698F}"/>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5B230F9D-4A9A-4975-B6A5-7635A311EE68}"/>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889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F386A-9D7D-4F63-B4EB-B51A51CA8675}"/>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E4914461-2EBF-49B7-BF55-D793D9F4BD9E}"/>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399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907683-73E6-40CD-977A-0134C7A5791A}"/>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9F060F3-51E6-426F-B888-6F782EAAA7E4}"/>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470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BDA8C5-7557-4747-9B00-D7E6ED17C7DC}"/>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5BC67FA-5AFF-4AE9-B4A0-066C19084D5A}"/>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629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750E-D8FF-41D9-8BE2-EA4E57AF817F}"/>
              </a:ext>
            </a:extLst>
          </p:cNvPr>
          <p:cNvSpPr>
            <a:spLocks noGrp="1"/>
          </p:cNvSpPr>
          <p:nvPr>
            <p:ph type="title"/>
          </p:nvPr>
        </p:nvSpPr>
        <p:spPr/>
        <p:txBody>
          <a:bodyPr/>
          <a:lstStyle/>
          <a:p>
            <a:r>
              <a:rPr lang="en-US" b="1" dirty="0">
                <a:latin typeface="Graphik" panose="020B0503030202060203" pitchFamily="34" charset="0"/>
              </a:rPr>
              <a:t>Life cycle of Agriculture</a:t>
            </a:r>
            <a:endParaRPr lang="en-US" dirty="0"/>
          </a:p>
        </p:txBody>
      </p:sp>
      <p:pic>
        <p:nvPicPr>
          <p:cNvPr id="3" name="Picture 2">
            <a:extLst>
              <a:ext uri="{FF2B5EF4-FFF2-40B4-BE49-F238E27FC236}">
                <a16:creationId xmlns:a16="http://schemas.microsoft.com/office/drawing/2014/main" id="{C7DE6A31-C048-48AE-A818-2D3F926294D4}"/>
              </a:ext>
            </a:extLst>
          </p:cNvPr>
          <p:cNvPicPr>
            <a:picLocks noChangeAspect="1"/>
          </p:cNvPicPr>
          <p:nvPr/>
        </p:nvPicPr>
        <p:blipFill>
          <a:blip r:embed="rId3"/>
          <a:stretch>
            <a:fillRect/>
          </a:stretch>
        </p:blipFill>
        <p:spPr>
          <a:xfrm>
            <a:off x="2013684" y="1090612"/>
            <a:ext cx="8164631" cy="5386389"/>
          </a:xfrm>
          <a:prstGeom prst="rect">
            <a:avLst/>
          </a:prstGeom>
        </p:spPr>
      </p:pic>
    </p:spTree>
    <p:extLst>
      <p:ext uri="{BB962C8B-B14F-4D97-AF65-F5344CB8AC3E}">
        <p14:creationId xmlns:p14="http://schemas.microsoft.com/office/powerpoint/2010/main" val="1492013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1D35C-B188-44C0-BFC4-D6A21E6680A2}"/>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DBAC3B0C-B10E-4940-9F87-53CA01E63C1C}"/>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764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6AAD5-66F8-402B-8508-0D69B53C670C}"/>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7F18E19B-74F7-42F8-B8EB-D82EFEBA0D98}"/>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376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96216-E470-49D3-8AEC-BA328DE61F50}"/>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D61104C2-9816-4F16-9483-83191CA1A8D4}"/>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691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ADA69A-4535-421B-B980-61B6DC03E246}"/>
              </a:ext>
            </a:extLst>
          </p:cNvPr>
          <p:cNvPicPr>
            <a:picLocks noChangeAspect="1"/>
          </p:cNvPicPr>
          <p:nvPr/>
        </p:nvPicPr>
        <p:blipFill>
          <a:blip r:embed="rId3"/>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B10AB6D2-606A-4E15-83C5-0CF3ED8ABF5B}"/>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93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3390B-D62A-4076-A70E-054D0538CA20}"/>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1454918-C62E-4D27-9606-04679493757A}"/>
              </a:ext>
            </a:extLst>
          </p:cNvPr>
          <p:cNvSpPr/>
          <p:nvPr/>
        </p:nvSpPr>
        <p:spPr>
          <a:xfrm>
            <a:off x="11553092" y="6260123"/>
            <a:ext cx="49237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011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35B2A-0813-4B4B-9831-F432367B304E}"/>
              </a:ext>
            </a:extLst>
          </p:cNvPr>
          <p:cNvPicPr>
            <a:picLocks noChangeAspect="1"/>
          </p:cNvPicPr>
          <p:nvPr/>
        </p:nvPicPr>
        <p:blipFill>
          <a:blip r:embed="rId3"/>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6D9CA9B1-F0A3-47B8-966C-3C0C6CC138F1}"/>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4EF894-9B6D-4B69-A666-2BC6A0E61B3B}"/>
              </a:ext>
            </a:extLst>
          </p:cNvPr>
          <p:cNvSpPr txBox="1"/>
          <p:nvPr/>
        </p:nvSpPr>
        <p:spPr>
          <a:xfrm>
            <a:off x="6096000" y="887996"/>
            <a:ext cx="6233746" cy="369332"/>
          </a:xfrm>
          <a:prstGeom prst="rect">
            <a:avLst/>
          </a:prstGeom>
          <a:noFill/>
        </p:spPr>
        <p:txBody>
          <a:bodyPr wrap="square">
            <a:spAutoFit/>
          </a:bodyPr>
          <a:lstStyle/>
          <a:p>
            <a:r>
              <a:rPr lang="en-US" b="1" dirty="0">
                <a:latin typeface="Graphik" panose="020B0503030202060203" pitchFamily="34" charset="0"/>
              </a:rPr>
              <a:t>We use </a:t>
            </a:r>
            <a:r>
              <a:rPr lang="en-US" b="1" dirty="0" err="1">
                <a:latin typeface="Graphik" panose="020B0503030202060203" pitchFamily="34" charset="0"/>
              </a:rPr>
              <a:t>ReLu</a:t>
            </a:r>
            <a:r>
              <a:rPr lang="en-US" b="1" dirty="0">
                <a:latin typeface="Graphik" panose="020B0503030202060203" pitchFamily="34" charset="0"/>
              </a:rPr>
              <a:t> to bring nonlinearity to our model. </a:t>
            </a:r>
          </a:p>
        </p:txBody>
      </p:sp>
      <p:sp>
        <p:nvSpPr>
          <p:cNvPr id="7" name="TextBox 6">
            <a:extLst>
              <a:ext uri="{FF2B5EF4-FFF2-40B4-BE49-F238E27FC236}">
                <a16:creationId xmlns:a16="http://schemas.microsoft.com/office/drawing/2014/main" id="{7BE20EFC-79CA-4189-8CC8-78C8272669D0}"/>
              </a:ext>
            </a:extLst>
          </p:cNvPr>
          <p:cNvSpPr txBox="1"/>
          <p:nvPr/>
        </p:nvSpPr>
        <p:spPr>
          <a:xfrm>
            <a:off x="6096001" y="4818185"/>
            <a:ext cx="1869830" cy="369332"/>
          </a:xfrm>
          <a:prstGeom prst="rect">
            <a:avLst/>
          </a:prstGeom>
          <a:noFill/>
        </p:spPr>
        <p:txBody>
          <a:bodyPr wrap="square" rtlCol="0">
            <a:spAutoFit/>
          </a:bodyPr>
          <a:lstStyle/>
          <a:p>
            <a:pPr algn="ctr"/>
            <a:r>
              <a:rPr lang="en-US" dirty="0"/>
              <a:t>Feature Map</a:t>
            </a:r>
          </a:p>
        </p:txBody>
      </p:sp>
      <p:sp>
        <p:nvSpPr>
          <p:cNvPr id="8" name="TextBox 7">
            <a:extLst>
              <a:ext uri="{FF2B5EF4-FFF2-40B4-BE49-F238E27FC236}">
                <a16:creationId xmlns:a16="http://schemas.microsoft.com/office/drawing/2014/main" id="{3C7E3B57-9020-4A6B-BE76-AF8FD9E3608E}"/>
              </a:ext>
            </a:extLst>
          </p:cNvPr>
          <p:cNvSpPr txBox="1"/>
          <p:nvPr/>
        </p:nvSpPr>
        <p:spPr>
          <a:xfrm>
            <a:off x="9624647" y="4818185"/>
            <a:ext cx="1869830" cy="369332"/>
          </a:xfrm>
          <a:prstGeom prst="rect">
            <a:avLst/>
          </a:prstGeom>
          <a:noFill/>
        </p:spPr>
        <p:txBody>
          <a:bodyPr wrap="square" rtlCol="0">
            <a:spAutoFit/>
          </a:bodyPr>
          <a:lstStyle/>
          <a:p>
            <a:pPr algn="ctr"/>
            <a:r>
              <a:rPr lang="en-US" dirty="0"/>
              <a:t>Feature Map</a:t>
            </a:r>
          </a:p>
        </p:txBody>
      </p:sp>
    </p:spTree>
    <p:extLst>
      <p:ext uri="{BB962C8B-B14F-4D97-AF65-F5344CB8AC3E}">
        <p14:creationId xmlns:p14="http://schemas.microsoft.com/office/powerpoint/2010/main" val="1484568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B509C-5ABA-4A26-9520-69D9968236CB}"/>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B28116D5-BBFB-428E-84FC-7239E76F4BCA}"/>
              </a:ext>
            </a:extLst>
          </p:cNvPr>
          <p:cNvPicPr>
            <a:picLocks noChangeAspect="1"/>
          </p:cNvPicPr>
          <p:nvPr/>
        </p:nvPicPr>
        <p:blipFill>
          <a:blip r:embed="rId3"/>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A8F1BA7A-1F79-4F51-B608-2C3A36359363}"/>
              </a:ext>
            </a:extLst>
          </p:cNvPr>
          <p:cNvSpPr/>
          <p:nvPr/>
        </p:nvSpPr>
        <p:spPr>
          <a:xfrm>
            <a:off x="11523543" y="6189785"/>
            <a:ext cx="649348" cy="649348"/>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27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360E6-F86A-416B-BFD8-89AEEA2B8602}"/>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F2C219C4-62E0-4EFF-AC41-755790725F92}"/>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127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9021A-5F76-44B3-AA57-B3C87F453745}"/>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A6905291-9F56-4AE3-ACAB-9C2F38681744}"/>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444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D349A-1186-4B21-A8CD-9EBCB3844ED9}"/>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41D272F-AAB1-4942-AD5D-99A85C601692}"/>
              </a:ext>
            </a:extLst>
          </p:cNvPr>
          <p:cNvSpPr txBox="1"/>
          <p:nvPr/>
        </p:nvSpPr>
        <p:spPr>
          <a:xfrm>
            <a:off x="865809" y="474345"/>
            <a:ext cx="10460382" cy="923330"/>
          </a:xfrm>
          <a:prstGeom prst="rect">
            <a:avLst/>
          </a:prstGeom>
          <a:noFill/>
          <a:ln>
            <a:noFill/>
          </a:ln>
        </p:spPr>
        <p:txBody>
          <a:bodyPr wrap="square" lIns="0" tIns="182880" rIns="731520" bIns="182880" rtlCol="0">
            <a:spAutoFit/>
          </a:bodyPr>
          <a:lstStyle/>
          <a:p>
            <a:pPr algn="ctr"/>
            <a:r>
              <a:rPr lang="en-US" sz="3600" dirty="0">
                <a:latin typeface="Graphik" panose="020B0503030202060203" pitchFamily="34" charset="0"/>
              </a:rPr>
              <a:t>Max pooling</a:t>
            </a:r>
          </a:p>
        </p:txBody>
      </p:sp>
      <p:sp>
        <p:nvSpPr>
          <p:cNvPr id="5" name="Oval 4">
            <a:extLst>
              <a:ext uri="{FF2B5EF4-FFF2-40B4-BE49-F238E27FC236}">
                <a16:creationId xmlns:a16="http://schemas.microsoft.com/office/drawing/2014/main" id="{870F62D5-688A-4FC6-9561-1BE5140FC329}"/>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68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7A0C39-1431-498E-8B69-41870E5BE5B4}"/>
              </a:ext>
            </a:extLst>
          </p:cNvPr>
          <p:cNvPicPr>
            <a:picLocks noChangeAspect="1"/>
          </p:cNvPicPr>
          <p:nvPr/>
        </p:nvPicPr>
        <p:blipFill>
          <a:blip r:embed="rId3"/>
          <a:stretch>
            <a:fillRect/>
          </a:stretch>
        </p:blipFill>
        <p:spPr>
          <a:xfrm>
            <a:off x="457200" y="1201674"/>
            <a:ext cx="11277600" cy="4454651"/>
          </a:xfrm>
          <a:prstGeom prst="rect">
            <a:avLst/>
          </a:prstGeom>
        </p:spPr>
      </p:pic>
      <p:sp>
        <p:nvSpPr>
          <p:cNvPr id="7" name="Title 1">
            <a:extLst>
              <a:ext uri="{FF2B5EF4-FFF2-40B4-BE49-F238E27FC236}">
                <a16:creationId xmlns:a16="http://schemas.microsoft.com/office/drawing/2014/main" id="{53D8D59A-D9D7-416A-AA89-0039CA5F8EDD}"/>
              </a:ext>
            </a:extLst>
          </p:cNvPr>
          <p:cNvSpPr>
            <a:spLocks noGrp="1"/>
          </p:cNvSpPr>
          <p:nvPr>
            <p:ph type="title"/>
          </p:nvPr>
        </p:nvSpPr>
        <p:spPr>
          <a:xfrm>
            <a:off x="381000" y="380999"/>
            <a:ext cx="11430000" cy="533401"/>
          </a:xfrm>
        </p:spPr>
        <p:txBody>
          <a:bodyPr>
            <a:normAutofit/>
          </a:bodyPr>
          <a:lstStyle/>
          <a:p>
            <a:r>
              <a:rPr lang="en-US" sz="2800" b="1" dirty="0">
                <a:solidFill>
                  <a:schemeClr val="bg1"/>
                </a:solidFill>
                <a:latin typeface="Graphik" panose="020B0503030202060203" pitchFamily="34" charset="0"/>
              </a:rPr>
              <a:t>HOW ARTIFICIAL INTELLIGENCE CAN HELP</a:t>
            </a:r>
            <a:endParaRPr lang="en-US" sz="2800" dirty="0">
              <a:solidFill>
                <a:schemeClr val="bg1"/>
              </a:solidFill>
            </a:endParaRPr>
          </a:p>
        </p:txBody>
      </p:sp>
    </p:spTree>
    <p:extLst>
      <p:ext uri="{BB962C8B-B14F-4D97-AF65-F5344CB8AC3E}">
        <p14:creationId xmlns:p14="http://schemas.microsoft.com/office/powerpoint/2010/main" val="33051568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3B39A4-214C-4A2C-A1D8-0DE2AB797401}"/>
              </a:ext>
            </a:extLst>
          </p:cNvPr>
          <p:cNvPicPr>
            <a:picLocks noChangeAspect="1"/>
          </p:cNvPicPr>
          <p:nvPr/>
        </p:nvPicPr>
        <p:blipFill>
          <a:blip r:embed="rId3"/>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0E01E6AA-7ACF-41B1-B3C0-9ED3C1F422A8}"/>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26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E20C9-9266-4323-854B-E3707E86E765}"/>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B1BEA83-AB39-4480-AA2D-5B91329A6519}"/>
              </a:ext>
            </a:extLst>
          </p:cNvPr>
          <p:cNvSpPr txBox="1"/>
          <p:nvPr/>
        </p:nvSpPr>
        <p:spPr>
          <a:xfrm>
            <a:off x="261257" y="664029"/>
            <a:ext cx="3037114" cy="400110"/>
          </a:xfrm>
          <a:prstGeom prst="rect">
            <a:avLst/>
          </a:prstGeom>
          <a:noFill/>
        </p:spPr>
        <p:txBody>
          <a:bodyPr wrap="square" rtlCol="0">
            <a:spAutoFit/>
          </a:bodyPr>
          <a:lstStyle/>
          <a:p>
            <a:r>
              <a:rPr lang="en-US" sz="2000" dirty="0">
                <a:solidFill>
                  <a:srgbClr val="051C52"/>
                </a:solidFill>
                <a:latin typeface="Graphik" panose="020B0503030202060203" pitchFamily="34" charset="0"/>
              </a:rPr>
              <a:t>Location invariant</a:t>
            </a:r>
          </a:p>
        </p:txBody>
      </p:sp>
      <p:sp>
        <p:nvSpPr>
          <p:cNvPr id="5" name="Oval 4">
            <a:extLst>
              <a:ext uri="{FF2B5EF4-FFF2-40B4-BE49-F238E27FC236}">
                <a16:creationId xmlns:a16="http://schemas.microsoft.com/office/drawing/2014/main" id="{6A8746EE-039C-49A4-8668-8295ADD0B6F4}"/>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C86F1-6158-4EDB-8046-454F42C9250B}"/>
              </a:ext>
            </a:extLst>
          </p:cNvPr>
          <p:cNvSpPr txBox="1"/>
          <p:nvPr/>
        </p:nvSpPr>
        <p:spPr>
          <a:xfrm>
            <a:off x="4226170" y="4835770"/>
            <a:ext cx="1869830" cy="369332"/>
          </a:xfrm>
          <a:prstGeom prst="rect">
            <a:avLst/>
          </a:prstGeom>
          <a:noFill/>
        </p:spPr>
        <p:txBody>
          <a:bodyPr wrap="square" rtlCol="0">
            <a:spAutoFit/>
          </a:bodyPr>
          <a:lstStyle/>
          <a:p>
            <a:pPr algn="ctr"/>
            <a:r>
              <a:rPr lang="en-US" dirty="0"/>
              <a:t>Feature Map</a:t>
            </a:r>
          </a:p>
        </p:txBody>
      </p:sp>
      <p:sp>
        <p:nvSpPr>
          <p:cNvPr id="7" name="TextBox 6">
            <a:extLst>
              <a:ext uri="{FF2B5EF4-FFF2-40B4-BE49-F238E27FC236}">
                <a16:creationId xmlns:a16="http://schemas.microsoft.com/office/drawing/2014/main" id="{26D12CB3-BD44-488A-AD70-D3D9A139FF70}"/>
              </a:ext>
            </a:extLst>
          </p:cNvPr>
          <p:cNvSpPr txBox="1"/>
          <p:nvPr/>
        </p:nvSpPr>
        <p:spPr>
          <a:xfrm>
            <a:off x="7526216" y="4835770"/>
            <a:ext cx="1869830" cy="369332"/>
          </a:xfrm>
          <a:prstGeom prst="rect">
            <a:avLst/>
          </a:prstGeom>
          <a:noFill/>
        </p:spPr>
        <p:txBody>
          <a:bodyPr wrap="square" rtlCol="0">
            <a:spAutoFit/>
          </a:bodyPr>
          <a:lstStyle/>
          <a:p>
            <a:pPr algn="ctr"/>
            <a:r>
              <a:rPr lang="en-US" dirty="0"/>
              <a:t>Feature Map</a:t>
            </a:r>
          </a:p>
        </p:txBody>
      </p:sp>
      <p:sp>
        <p:nvSpPr>
          <p:cNvPr id="8" name="TextBox 7">
            <a:extLst>
              <a:ext uri="{FF2B5EF4-FFF2-40B4-BE49-F238E27FC236}">
                <a16:creationId xmlns:a16="http://schemas.microsoft.com/office/drawing/2014/main" id="{C698B921-8917-4CA9-B50F-1AC72DC39FA4}"/>
              </a:ext>
            </a:extLst>
          </p:cNvPr>
          <p:cNvSpPr txBox="1"/>
          <p:nvPr/>
        </p:nvSpPr>
        <p:spPr>
          <a:xfrm>
            <a:off x="10102363" y="4835770"/>
            <a:ext cx="1869830" cy="369332"/>
          </a:xfrm>
          <a:prstGeom prst="rect">
            <a:avLst/>
          </a:prstGeom>
          <a:noFill/>
        </p:spPr>
        <p:txBody>
          <a:bodyPr wrap="square" rtlCol="0">
            <a:spAutoFit/>
          </a:bodyPr>
          <a:lstStyle/>
          <a:p>
            <a:pPr algn="ctr"/>
            <a:r>
              <a:rPr lang="en-US" dirty="0"/>
              <a:t>Reduce size</a:t>
            </a:r>
          </a:p>
        </p:txBody>
      </p:sp>
    </p:spTree>
    <p:extLst>
      <p:ext uri="{BB962C8B-B14F-4D97-AF65-F5344CB8AC3E}">
        <p14:creationId xmlns:p14="http://schemas.microsoft.com/office/powerpoint/2010/main" val="3014489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06E09-1C08-4F26-B24F-7DD1EF2111EC}"/>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769AA1AF-CDA2-4363-B022-44B3F3BC3162}"/>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931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A83BE4-67B1-47AA-87D3-0FAFE93515D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2AD6843C-7930-4849-AB89-0144FCB7E32F}"/>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271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C08EF0F-05CB-455A-AD76-1FF08792B7BA}"/>
              </a:ext>
            </a:extLst>
          </p:cNvPr>
          <p:cNvSpPr/>
          <p:nvPr/>
        </p:nvSpPr>
        <p:spPr>
          <a:xfrm>
            <a:off x="10513174" y="5808653"/>
            <a:ext cx="651782" cy="6517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3FBE7A6-EC19-432A-9D8F-E0F88DA497AF}"/>
              </a:ext>
            </a:extLst>
          </p:cNvPr>
          <p:cNvCxnSpPr>
            <a:cxnSpLocks/>
          </p:cNvCxnSpPr>
          <p:nvPr/>
        </p:nvCxnSpPr>
        <p:spPr>
          <a:xfrm flipH="1">
            <a:off x="10184007" y="6115220"/>
            <a:ext cx="793047" cy="0"/>
          </a:xfrm>
          <a:prstGeom prst="line">
            <a:avLst/>
          </a:prstGeom>
          <a:ln w="28575">
            <a:solidFill>
              <a:srgbClr val="AAA48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EAE8607-5FE6-4A58-B82B-0C3EBD03B8DA}"/>
              </a:ext>
            </a:extLst>
          </p:cNvPr>
          <p:cNvPicPr>
            <a:picLocks noChangeAspect="1"/>
          </p:cNvPicPr>
          <p:nvPr/>
        </p:nvPicPr>
        <p:blipFill>
          <a:blip r:embed="rId2"/>
          <a:stretch>
            <a:fillRect/>
          </a:stretch>
        </p:blipFill>
        <p:spPr>
          <a:xfrm>
            <a:off x="0" y="0"/>
            <a:ext cx="12192000" cy="6858000"/>
          </a:xfrm>
          <a:prstGeom prst="rect">
            <a:avLst/>
          </a:prstGeom>
        </p:spPr>
      </p:pic>
      <p:sp>
        <p:nvSpPr>
          <p:cNvPr id="8" name="Oval 7">
            <a:extLst>
              <a:ext uri="{FF2B5EF4-FFF2-40B4-BE49-F238E27FC236}">
                <a16:creationId xmlns:a16="http://schemas.microsoft.com/office/drawing/2014/main" id="{E943221A-7728-4A10-A95A-29D85CC6660D}"/>
              </a:ext>
            </a:extLst>
          </p:cNvPr>
          <p:cNvSpPr/>
          <p:nvPr/>
        </p:nvSpPr>
        <p:spPr>
          <a:xfrm>
            <a:off x="11521109" y="6187351"/>
            <a:ext cx="651782" cy="651782"/>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216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1BC1DB-7648-464A-AC96-4E135892A24D}"/>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7543D059-20F1-4328-B827-9F2F334AC390}"/>
              </a:ext>
            </a:extLst>
          </p:cNvPr>
          <p:cNvSpPr/>
          <p:nvPr/>
        </p:nvSpPr>
        <p:spPr>
          <a:xfrm>
            <a:off x="11646635" y="6312877"/>
            <a:ext cx="526256" cy="526256"/>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28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3A2E8-2F07-41A6-9673-5D2D8497F85D}"/>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BE5883C5-50FA-485D-B719-89C66B151AB5}"/>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652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413AB-228E-4599-B9A3-2F1F4FC01BB6}"/>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D865AFCC-7F29-4176-8626-404E2AA5549E}"/>
              </a:ext>
            </a:extLst>
          </p:cNvPr>
          <p:cNvSpPr/>
          <p:nvPr/>
        </p:nvSpPr>
        <p:spPr>
          <a:xfrm>
            <a:off x="11220682" y="5886924"/>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7712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63E55-6D68-4787-A90B-9C7E59537685}"/>
              </a:ext>
            </a:extLst>
          </p:cNvPr>
          <p:cNvPicPr>
            <a:picLocks noChangeAspect="1"/>
          </p:cNvPicPr>
          <p:nvPr/>
        </p:nvPicPr>
        <p:blipFill rotWithShape="1">
          <a:blip r:embed="rId3"/>
          <a:srcRect t="6351" b="692"/>
          <a:stretch/>
        </p:blipFill>
        <p:spPr>
          <a:xfrm>
            <a:off x="385396" y="434761"/>
            <a:ext cx="11421208" cy="6423239"/>
          </a:xfrm>
          <a:prstGeom prst="rect">
            <a:avLst/>
          </a:prstGeom>
        </p:spPr>
      </p:pic>
      <p:sp>
        <p:nvSpPr>
          <p:cNvPr id="4" name="Oval 3">
            <a:extLst>
              <a:ext uri="{FF2B5EF4-FFF2-40B4-BE49-F238E27FC236}">
                <a16:creationId xmlns:a16="http://schemas.microsoft.com/office/drawing/2014/main" id="{25FF3D27-0C4D-4CC8-BD3E-E6E5DA41B526}"/>
              </a:ext>
            </a:extLst>
          </p:cNvPr>
          <p:cNvSpPr/>
          <p:nvPr/>
        </p:nvSpPr>
        <p:spPr>
          <a:xfrm>
            <a:off x="10710728" y="5822722"/>
            <a:ext cx="952209" cy="952209"/>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B6B94E-E2E6-4755-B7DC-D65A1957B1D7}"/>
              </a:ext>
            </a:extLst>
          </p:cNvPr>
          <p:cNvSpPr txBox="1"/>
          <p:nvPr/>
        </p:nvSpPr>
        <p:spPr>
          <a:xfrm>
            <a:off x="865809" y="0"/>
            <a:ext cx="10460382" cy="923330"/>
          </a:xfrm>
          <a:prstGeom prst="rect">
            <a:avLst/>
          </a:prstGeom>
          <a:noFill/>
          <a:ln>
            <a:noFill/>
          </a:ln>
        </p:spPr>
        <p:txBody>
          <a:bodyPr wrap="square" lIns="0" tIns="182880" rIns="731520" bIns="182880" rtlCol="0">
            <a:spAutoFit/>
          </a:bodyPr>
          <a:lstStyle/>
          <a:p>
            <a:pPr algn="ctr"/>
            <a:r>
              <a:rPr lang="en-US" sz="3600" dirty="0">
                <a:latin typeface="Graphik" panose="020B0503030202060203" pitchFamily="34" charset="0"/>
              </a:rPr>
              <a:t>Data Augmentation</a:t>
            </a:r>
          </a:p>
        </p:txBody>
      </p:sp>
    </p:spTree>
    <p:extLst>
      <p:ext uri="{BB962C8B-B14F-4D97-AF65-F5344CB8AC3E}">
        <p14:creationId xmlns:p14="http://schemas.microsoft.com/office/powerpoint/2010/main" val="2794992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26B3EA-235F-4AEC-8D55-B8464D331131}"/>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D2FC7A2A-D2E9-44AF-8909-1E01FA1005B1}"/>
              </a:ext>
            </a:extLst>
          </p:cNvPr>
          <p:cNvSpPr/>
          <p:nvPr/>
        </p:nvSpPr>
        <p:spPr>
          <a:xfrm>
            <a:off x="11541128" y="6207370"/>
            <a:ext cx="508671" cy="508671"/>
          </a:xfrm>
          <a:prstGeom prst="ellipse">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84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024FCE7-C503-4C83-BE84-FBCD4F2BF290}"/>
              </a:ext>
            </a:extLst>
          </p:cNvPr>
          <p:cNvPicPr>
            <a:picLocks noChangeAspect="1"/>
          </p:cNvPicPr>
          <p:nvPr/>
        </p:nvPicPr>
        <p:blipFill>
          <a:blip r:embed="rId3"/>
          <a:stretch>
            <a:fillRect/>
          </a:stretch>
        </p:blipFill>
        <p:spPr>
          <a:xfrm>
            <a:off x="457200" y="1695068"/>
            <a:ext cx="11277600" cy="3467863"/>
          </a:xfrm>
          <a:prstGeom prst="rect">
            <a:avLst/>
          </a:prstGeom>
        </p:spPr>
      </p:pic>
      <p:sp>
        <p:nvSpPr>
          <p:cNvPr id="12" name="Title 1">
            <a:extLst>
              <a:ext uri="{FF2B5EF4-FFF2-40B4-BE49-F238E27FC236}">
                <a16:creationId xmlns:a16="http://schemas.microsoft.com/office/drawing/2014/main" id="{7CE85D8D-0E65-461C-BF1D-89FB76B7F917}"/>
              </a:ext>
            </a:extLst>
          </p:cNvPr>
          <p:cNvSpPr>
            <a:spLocks noGrp="1"/>
          </p:cNvSpPr>
          <p:nvPr>
            <p:ph type="title"/>
          </p:nvPr>
        </p:nvSpPr>
        <p:spPr>
          <a:xfrm>
            <a:off x="380617" y="715125"/>
            <a:ext cx="11430000" cy="533401"/>
          </a:xfrm>
        </p:spPr>
        <p:txBody>
          <a:bodyPr>
            <a:normAutofit/>
          </a:bodyPr>
          <a:lstStyle/>
          <a:p>
            <a:r>
              <a:rPr lang="en-US" sz="3200" dirty="0">
                <a:solidFill>
                  <a:schemeClr val="bg1"/>
                </a:solidFill>
                <a:latin typeface="Graphik" panose="020B0503030202060203" pitchFamily="34" charset="0"/>
              </a:rPr>
              <a:t>DATA SCIENCE IN AGRICULTURE</a:t>
            </a:r>
            <a:endParaRPr lang="en-US" sz="3200" dirty="0">
              <a:solidFill>
                <a:schemeClr val="bg1"/>
              </a:solidFill>
            </a:endParaRPr>
          </a:p>
        </p:txBody>
      </p:sp>
    </p:spTree>
    <p:extLst>
      <p:ext uri="{BB962C8B-B14F-4D97-AF65-F5344CB8AC3E}">
        <p14:creationId xmlns:p14="http://schemas.microsoft.com/office/powerpoint/2010/main" val="1280492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F5279-6ED1-4D50-B6B0-9C9BC5E1CF9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47367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23" id="{1A143E6D-365B-9644-BA7E-3F54C3B48E48}" vid="{3C247FBC-6D07-0545-B46B-71613CB239F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12172</TotalTime>
  <Words>4616</Words>
  <Application>Microsoft Office PowerPoint</Application>
  <PresentationFormat>Widescreen</PresentationFormat>
  <Paragraphs>370</Paragraphs>
  <Slides>79</Slides>
  <Notes>44</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79</vt:i4>
      </vt:variant>
    </vt:vector>
  </HeadingPairs>
  <TitlesOfParts>
    <vt:vector size="92" baseType="lpstr">
      <vt:lpstr>arial</vt:lpstr>
      <vt:lpstr>arial</vt:lpstr>
      <vt:lpstr>Arial Black</vt:lpstr>
      <vt:lpstr>Arial Rounded MT Bold</vt:lpstr>
      <vt:lpstr>Calibri</vt:lpstr>
      <vt:lpstr>Calibri Light</vt:lpstr>
      <vt:lpstr>Georgia</vt:lpstr>
      <vt:lpstr>Graphik</vt:lpstr>
      <vt:lpstr>Graphik Black</vt:lpstr>
      <vt:lpstr>Helvetica Neue</vt:lpstr>
      <vt:lpstr>Office Theme</vt:lpstr>
      <vt:lpstr>Content Layouts</vt:lpstr>
      <vt:lpstr>think-cell Slide</vt:lpstr>
      <vt:lpstr>PowerPoint Presentation</vt:lpstr>
      <vt:lpstr>What is Artificial Intelligence ?</vt:lpstr>
      <vt:lpstr>Future farming system facing huge challenge</vt:lpstr>
      <vt:lpstr>Future farming system facing huge challenge</vt:lpstr>
      <vt:lpstr>Artificial Intelligence in Agriculture</vt:lpstr>
      <vt:lpstr>Life cycle of Agriculture</vt:lpstr>
      <vt:lpstr>HOW ARTIFICIAL INTELLIGENCE CAN HELP</vt:lpstr>
      <vt:lpstr>DATA SCIENCE IN AGRICULTURE</vt:lpstr>
      <vt:lpstr>PowerPoint Presentation</vt:lpstr>
      <vt:lpstr>OUR DIVERSE DATA</vt:lpstr>
      <vt:lpstr>PowerPoint Presentation</vt:lpstr>
      <vt:lpstr>SCIENTIFIC CHALLENGES</vt:lpstr>
      <vt:lpstr>PowerPoint Presentation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Patra Kumar, Uttam</dc:creator>
  <cp:lastModifiedBy>Patra Kumar, Uttam</cp:lastModifiedBy>
  <cp:revision>272</cp:revision>
  <dcterms:created xsi:type="dcterms:W3CDTF">2020-01-08T09:56:34Z</dcterms:created>
  <dcterms:modified xsi:type="dcterms:W3CDTF">2022-09-16T05:34:41Z</dcterms:modified>
</cp:coreProperties>
</file>